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27E16-15A9-4A6E-8384-25697F4615C8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F90D9-E285-4D0B-AA4F-1AEACF472ED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F90D9-E285-4D0B-AA4F-1AEACF472EDD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DBABC-F102-4706-9E9A-AD648E4585CB}" type="datetimeFigureOut">
              <a:rPr lang="hu-HU" smtClean="0"/>
              <a:t>2011.02.27.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574D9-EE26-4E5F-82B3-A0531E4407F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2139343">
            <a:off x="485705" y="2484694"/>
            <a:ext cx="7772400" cy="1470025"/>
          </a:xfrm>
        </p:spPr>
        <p:txBody>
          <a:bodyPr>
            <a:noAutofit/>
          </a:bodyPr>
          <a:lstStyle/>
          <a:p>
            <a:r>
              <a:rPr lang="hu-HU" sz="9600" dirty="0" smtClean="0">
                <a:solidFill>
                  <a:srgbClr val="FFFF00"/>
                </a:solidFill>
              </a:rPr>
              <a:t>Csillagászat</a:t>
            </a:r>
            <a:endParaRPr lang="hu-H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FFFF00"/>
                </a:solidFill>
              </a:rPr>
              <a:t>A megfigyelés módja szerint</a:t>
            </a:r>
            <a:br>
              <a:rPr lang="hu-HU" b="1" dirty="0">
                <a:solidFill>
                  <a:srgbClr val="FFFF00"/>
                </a:solidFill>
              </a:rPr>
            </a:br>
            <a:r>
              <a:rPr lang="hu-HU" b="1" dirty="0" smtClean="0">
                <a:solidFill>
                  <a:srgbClr val="FFFF00"/>
                </a:solidFill>
              </a:rPr>
              <a:t>is két részre oszthatjuk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FF00"/>
                </a:solidFill>
              </a:rPr>
              <a:t>csillagászati színképelemzés </a:t>
            </a:r>
            <a:r>
              <a:rPr lang="hu-HU" dirty="0" smtClean="0">
                <a:solidFill>
                  <a:srgbClr val="FFFF00"/>
                </a:solidFill>
              </a:rPr>
              <a:t>-A </a:t>
            </a:r>
            <a:r>
              <a:rPr lang="hu-HU" dirty="0">
                <a:solidFill>
                  <a:srgbClr val="FFFF00"/>
                </a:solidFill>
              </a:rPr>
              <a:t>csillagok színképéből következtet azok fizikai </a:t>
            </a:r>
            <a:r>
              <a:rPr lang="hu-HU" dirty="0" smtClean="0">
                <a:solidFill>
                  <a:srgbClr val="FFFF00"/>
                </a:solidFill>
              </a:rPr>
              <a:t>tulajdonságaira.</a:t>
            </a:r>
          </a:p>
          <a:p>
            <a:r>
              <a:rPr lang="hu-HU" dirty="0">
                <a:solidFill>
                  <a:srgbClr val="FFFF00"/>
                </a:solidFill>
              </a:rPr>
              <a:t>fotometria </a:t>
            </a:r>
            <a:r>
              <a:rPr lang="hu-HU" dirty="0" err="1">
                <a:solidFill>
                  <a:srgbClr val="FFFF00"/>
                </a:solidFill>
              </a:rPr>
              <a:t>-</a:t>
            </a:r>
            <a:r>
              <a:rPr lang="hu-HU" dirty="0" err="1" smtClean="0">
                <a:solidFill>
                  <a:srgbClr val="FFFF00"/>
                </a:solidFill>
              </a:rPr>
              <a:t>Fotometriai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>
                <a:solidFill>
                  <a:srgbClr val="FFFF00"/>
                </a:solidFill>
              </a:rPr>
              <a:t>módszerekkel a csillagok és más égitestek fényességét határozzuk </a:t>
            </a:r>
            <a:r>
              <a:rPr lang="hu-HU" dirty="0" smtClean="0">
                <a:solidFill>
                  <a:srgbClr val="FFFF00"/>
                </a:solidFill>
              </a:rPr>
              <a:t>meg</a:t>
            </a:r>
            <a:r>
              <a:rPr lang="hu-HU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9/9c/Cellarius_ptolemaic_system.jpg/300px-Cellarius_ptolemaic_syste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2857500" cy="2390775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RJ_QMRgQLm81ieZkrrySBAr-FVow4H9hQHekd6NfB8VfLi2jI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14752"/>
            <a:ext cx="3004156" cy="2605264"/>
          </a:xfrm>
          <a:prstGeom prst="rect">
            <a:avLst/>
          </a:prstGeom>
          <a:noFill/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FF00"/>
                </a:solidFill>
              </a:rPr>
              <a:t>A csillagászat rövid története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>
                <a:solidFill>
                  <a:srgbClr val="FFFF00"/>
                </a:solidFill>
              </a:rPr>
              <a:t>Eleinte a csillagászat csak a szemmel látható égitestek megfigyelésére, és mozgásuk előrejelzésére korlátozódott. Az ókori görögök számos újítást vezettek be a csillagászatba, többek között </a:t>
            </a:r>
            <a:r>
              <a:rPr lang="hu-HU" dirty="0" err="1">
                <a:solidFill>
                  <a:srgbClr val="FFFF00"/>
                </a:solidFill>
              </a:rPr>
              <a:t>Hipparkhosz</a:t>
            </a:r>
            <a:r>
              <a:rPr lang="hu-HU" dirty="0">
                <a:solidFill>
                  <a:srgbClr val="FFFF00"/>
                </a:solidFill>
              </a:rPr>
              <a:t> által bevezetett </a:t>
            </a:r>
            <a:r>
              <a:rPr lang="hu-HU" dirty="0" err="1">
                <a:solidFill>
                  <a:srgbClr val="FFFF00"/>
                </a:solidFill>
              </a:rPr>
              <a:t>magnitúdórendszert</a:t>
            </a:r>
            <a:r>
              <a:rPr lang="hu-HU" dirty="0">
                <a:solidFill>
                  <a:srgbClr val="FFFF00"/>
                </a:solidFill>
              </a:rPr>
              <a:t> a csillagok fényességének jellemzésére, valamint a bolygók mozgásának viszonylag pontos leírását </a:t>
            </a:r>
            <a:r>
              <a:rPr lang="hu-HU" dirty="0" err="1" smtClean="0">
                <a:solidFill>
                  <a:srgbClr val="FFFF00"/>
                </a:solidFill>
              </a:rPr>
              <a:t>epiciklusok</a:t>
            </a:r>
            <a:r>
              <a:rPr lang="hu-HU" dirty="0" smtClean="0">
                <a:solidFill>
                  <a:srgbClr val="FFFF00"/>
                </a:solidFill>
              </a:rPr>
              <a:t> segítségével </a:t>
            </a:r>
            <a:r>
              <a:rPr lang="hu-HU" dirty="0">
                <a:solidFill>
                  <a:srgbClr val="FFFF00"/>
                </a:solidFill>
              </a:rPr>
              <a:t>(ptolemaioszi rendszer). A Bibliában számos utalás található a </a:t>
            </a:r>
            <a:r>
              <a:rPr lang="hu-HU" dirty="0" smtClean="0">
                <a:solidFill>
                  <a:srgbClr val="FFFF00"/>
                </a:solidFill>
              </a:rPr>
              <a:t>	    </a:t>
            </a:r>
          </a:p>
          <a:p>
            <a:pPr>
              <a:buNone/>
            </a:pPr>
            <a:r>
              <a:rPr lang="hu-HU" dirty="0">
                <a:solidFill>
                  <a:srgbClr val="FFFF00"/>
                </a:solidFill>
              </a:rPr>
              <a:t>	</a:t>
            </a:r>
            <a:r>
              <a:rPr lang="hu-HU" dirty="0" smtClean="0">
                <a:solidFill>
                  <a:srgbClr val="FFFF00"/>
                </a:solidFill>
              </a:rPr>
              <a:t>Föld</a:t>
            </a:r>
            <a:r>
              <a:rPr lang="hu-HU" dirty="0">
                <a:solidFill>
                  <a:srgbClr val="FFFF00"/>
                </a:solidFill>
              </a:rPr>
              <a:t> és a Világegyetem elhelyezkedésére</a:t>
            </a:r>
            <a:r>
              <a:rPr lang="hu-HU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hu-HU" dirty="0">
                <a:solidFill>
                  <a:srgbClr val="FFFF00"/>
                </a:solidFill>
              </a:rPr>
              <a:t>	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>
                <a:solidFill>
                  <a:srgbClr val="FFFF00"/>
                </a:solidFill>
              </a:rPr>
              <a:t>illetve szerkezetére, a csillagok és a </a:t>
            </a: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dirty="0">
                <a:solidFill>
                  <a:srgbClr val="FFFF00"/>
                </a:solidFill>
              </a:rPr>
              <a:t>	</a:t>
            </a:r>
            <a:r>
              <a:rPr lang="hu-HU" dirty="0" smtClean="0">
                <a:solidFill>
                  <a:srgbClr val="FFFF00"/>
                </a:solidFill>
              </a:rPr>
              <a:t>bolygók </a:t>
            </a:r>
            <a:r>
              <a:rPr lang="hu-HU" dirty="0">
                <a:solidFill>
                  <a:srgbClr val="FFFF00"/>
                </a:solidFill>
              </a:rPr>
              <a:t>természetére, ezeket viszont nem </a:t>
            </a: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dirty="0">
                <a:solidFill>
                  <a:srgbClr val="FFFF00"/>
                </a:solidFill>
              </a:rPr>
              <a:t>	</a:t>
            </a:r>
            <a:r>
              <a:rPr lang="hu-HU" dirty="0" smtClean="0">
                <a:solidFill>
                  <a:srgbClr val="FFFF00"/>
                </a:solidFill>
              </a:rPr>
              <a:t>támasztják </a:t>
            </a:r>
            <a:r>
              <a:rPr lang="hu-HU" dirty="0">
                <a:solidFill>
                  <a:srgbClr val="FFFF00"/>
                </a:solidFill>
              </a:rPr>
              <a:t>alá tudományos tények.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A középkori</a:t>
            </a:r>
            <a:r>
              <a:rPr lang="hu-HU" dirty="0">
                <a:solidFill>
                  <a:srgbClr val="FFFF00"/>
                </a:solidFill>
              </a:rPr>
              <a:t> Európában a megfigyelő csillagászat nem igazán volt fejlett. Ekkoriban inkább a mai Irán területén és az iszlám világ egyéb területein. A 9. század végén egy perzsa csillagász, </a:t>
            </a:r>
            <a:r>
              <a:rPr lang="hu-HU" dirty="0" err="1" smtClean="0">
                <a:solidFill>
                  <a:srgbClr val="FFFF00"/>
                </a:solidFill>
              </a:rPr>
              <a:t>al-Farghani</a:t>
            </a:r>
            <a:r>
              <a:rPr lang="hu-HU" dirty="0">
                <a:solidFill>
                  <a:srgbClr val="FFFF00"/>
                </a:solidFill>
              </a:rPr>
              <a:t> kimerítően leírta az égitestek mozgását. Munkáját latinra is lefordították a 12. században. A 10. század végén </a:t>
            </a:r>
            <a:r>
              <a:rPr lang="hu-HU" dirty="0" err="1">
                <a:solidFill>
                  <a:srgbClr val="FFFF00"/>
                </a:solidFill>
              </a:rPr>
              <a:t>al-Khujandi</a:t>
            </a:r>
            <a:r>
              <a:rPr lang="hu-HU" dirty="0">
                <a:solidFill>
                  <a:srgbClr val="FFFF00"/>
                </a:solidFill>
              </a:rPr>
              <a:t> perzsa csillagász nagyobszervatóriumot épített Teherán közelében, és ebben a Nap számos </a:t>
            </a:r>
            <a:r>
              <a:rPr lang="hu-HU" dirty="0" err="1">
                <a:solidFill>
                  <a:srgbClr val="FFFF00"/>
                </a:solidFill>
              </a:rPr>
              <a:t>meridiánátmenetét</a:t>
            </a:r>
            <a:r>
              <a:rPr lang="hu-HU" dirty="0">
                <a:solidFill>
                  <a:srgbClr val="FFFF00"/>
                </a:solidFill>
              </a:rPr>
              <a:t> (kulmináció) figyelte meg, mely lehetővé tette a számára, hogy meghatározza az </a:t>
            </a:r>
            <a:r>
              <a:rPr lang="hu-HU" dirty="0" err="1">
                <a:solidFill>
                  <a:srgbClr val="FFFF00"/>
                </a:solidFill>
              </a:rPr>
              <a:t>ekliptikahajlásszögét</a:t>
            </a:r>
            <a:r>
              <a:rPr lang="hu-HU" dirty="0">
                <a:solidFill>
                  <a:srgbClr val="FFFF00"/>
                </a:solidFill>
              </a:rPr>
              <a:t> az égi egyenlítőhöz. Szintén Perzsiában </a:t>
            </a:r>
            <a:r>
              <a:rPr lang="hu-HU" dirty="0" err="1">
                <a:solidFill>
                  <a:srgbClr val="FFFF00"/>
                </a:solidFill>
              </a:rPr>
              <a:t>Omar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 err="1">
                <a:solidFill>
                  <a:srgbClr val="FFFF00"/>
                </a:solidFill>
              </a:rPr>
              <a:t>Khajjam</a:t>
            </a:r>
            <a:r>
              <a:rPr lang="hu-HU" dirty="0">
                <a:solidFill>
                  <a:srgbClr val="FFFF00"/>
                </a:solidFill>
              </a:rPr>
              <a:t> naptárreformot vezetett be, mely pontosabb volt, mint a Julianus-naptár és majdnem olyan pontos, mint a Gergely-naptár.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8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t0.gstatic.com/images?q=tbn:ANd9GcSAmkldNK1POhu85DLwqrTdEvEX9lvnuDk6wxSwMdRNl9YfbH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786190"/>
            <a:ext cx="2985471" cy="2543180"/>
          </a:xfrm>
          <a:prstGeom prst="rect">
            <a:avLst/>
          </a:prstGeom>
          <a:noFill/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76899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A</a:t>
            </a:r>
            <a:r>
              <a:rPr lang="hu-HU" dirty="0">
                <a:solidFill>
                  <a:srgbClr val="FFFF00"/>
                </a:solidFill>
              </a:rPr>
              <a:t> reneszánsz alatt Kopernikusz javasolta a Naprendszer heliocentrikus modelljét, az 1543-ban megjelent </a:t>
            </a:r>
            <a:r>
              <a:rPr lang="hu-HU" b="1" dirty="0">
                <a:solidFill>
                  <a:srgbClr val="FFFF00"/>
                </a:solidFill>
              </a:rPr>
              <a:t>De </a:t>
            </a:r>
            <a:r>
              <a:rPr lang="hu-HU" b="1" dirty="0" err="1">
                <a:solidFill>
                  <a:srgbClr val="FFFF00"/>
                </a:solidFill>
              </a:rPr>
              <a:t>Revolutionibus</a:t>
            </a:r>
            <a:r>
              <a:rPr lang="hu-HU" b="1" dirty="0">
                <a:solidFill>
                  <a:srgbClr val="FFFF00"/>
                </a:solidFill>
              </a:rPr>
              <a:t> </a:t>
            </a:r>
            <a:r>
              <a:rPr lang="hu-HU" b="1" dirty="0" err="1">
                <a:solidFill>
                  <a:srgbClr val="FFFF00"/>
                </a:solidFill>
              </a:rPr>
              <a:t>Orbium</a:t>
            </a:r>
            <a:r>
              <a:rPr lang="hu-HU" b="1" dirty="0">
                <a:solidFill>
                  <a:srgbClr val="FFFF00"/>
                </a:solidFill>
              </a:rPr>
              <a:t> </a:t>
            </a:r>
            <a:r>
              <a:rPr lang="hu-HU" b="1" dirty="0" err="1">
                <a:solidFill>
                  <a:srgbClr val="FFFF00"/>
                </a:solidFill>
              </a:rPr>
              <a:t>Coelestium</a:t>
            </a:r>
            <a:r>
              <a:rPr lang="hu-HU" dirty="0">
                <a:solidFill>
                  <a:srgbClr val="FFFF00"/>
                </a:solidFill>
              </a:rPr>
              <a:t> (Az égi pályák körforgásáról) című művében. Munkáját Galileo Galilei és Johannes Kepler védelmébe vette, és számos tekintetben továbbfejlesztette. Galilei használta fel a távcsövet is először komoly csillagászati megfigyelésekre. Kepler volt az első, aki a bolygók mozgásának leírására először ellipszispályát mert feltételezni (előtte körpályát feltételeztek). Az angol Newton gravitációs törvénye(1687) adott elsőként konkrét magyarázatot arra, hogy a bolygók miért a Kepler által leírt módon mozognak. Newton fejlesztette ki a tükrös távcsövet is.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8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Egészen a spektroszkópiai vizsgálatok kezdetéig nem sokat tudtak a csillagokról, ezzel viszont lehetővé vált annak a kimutatása, hogy azok a Naphoz hasonló elemekből épülnek fel, csupán a hőmérsékletük, méretük és tömegük térhet el jelentősen. Bár Huygens már feltételezte, hogy a Tejút egy olyan csillagrendszer, melyben a Nap is benne található, ennek igazolása csak a 20. században történt meg a külső galaxisok felfedezésével együtt, majd nem sokkal ezután észrevették a világegyetem tágulását is.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2616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</a:t>
            </a:r>
            <a:r>
              <a:rPr lang="hu-HU" sz="5100" dirty="0" smtClean="0">
                <a:solidFill>
                  <a:srgbClr val="FFFF00"/>
                </a:solidFill>
              </a:rPr>
              <a:t>A </a:t>
            </a:r>
            <a:r>
              <a:rPr lang="hu-HU" sz="5100" dirty="0">
                <a:solidFill>
                  <a:srgbClr val="FFFF00"/>
                </a:solidFill>
              </a:rPr>
              <a:t>modern csillagászat számos egzotikus égitestet fedezett fel, mint a </a:t>
            </a:r>
            <a:r>
              <a:rPr lang="hu-HU" sz="5100" dirty="0" err="1">
                <a:solidFill>
                  <a:srgbClr val="FFFF00"/>
                </a:solidFill>
              </a:rPr>
              <a:t>kvazárok</a:t>
            </a:r>
            <a:r>
              <a:rPr lang="hu-HU" sz="5100" dirty="0">
                <a:solidFill>
                  <a:srgbClr val="FFFF00"/>
                </a:solidFill>
              </a:rPr>
              <a:t>, </a:t>
            </a:r>
            <a:r>
              <a:rPr lang="hu-HU" sz="5100" dirty="0" err="1">
                <a:solidFill>
                  <a:srgbClr val="FFFF00"/>
                </a:solidFill>
              </a:rPr>
              <a:t>a</a:t>
            </a:r>
            <a:r>
              <a:rPr lang="hu-HU" sz="5100" dirty="0">
                <a:solidFill>
                  <a:srgbClr val="FFFF00"/>
                </a:solidFill>
              </a:rPr>
              <a:t> pulzárok, a </a:t>
            </a:r>
            <a:r>
              <a:rPr lang="hu-HU" sz="5100" dirty="0" err="1">
                <a:solidFill>
                  <a:srgbClr val="FFFF00"/>
                </a:solidFill>
              </a:rPr>
              <a:t>blazárok</a:t>
            </a:r>
            <a:r>
              <a:rPr lang="hu-HU" sz="5100" dirty="0">
                <a:solidFill>
                  <a:srgbClr val="FFFF00"/>
                </a:solidFill>
              </a:rPr>
              <a:t>, és a </a:t>
            </a:r>
            <a:r>
              <a:rPr lang="hu-HU" sz="5100" dirty="0" err="1">
                <a:solidFill>
                  <a:srgbClr val="FFFF00"/>
                </a:solidFill>
              </a:rPr>
              <a:t>rádiógalaxisok</a:t>
            </a:r>
            <a:r>
              <a:rPr lang="hu-HU" sz="5100" dirty="0">
                <a:solidFill>
                  <a:srgbClr val="FFFF00"/>
                </a:solidFill>
              </a:rPr>
              <a:t>, és ezeket a megfigyeléseiket olyan elméletek kifejlesztésére, melyek leírják ezeket az égitesteket olyan szintén különös objektumok feltételezésével, mint a fekete lyukak és a neutroncsillagok. A 20. század folyamán a kozmológia komoly fejlődésen esett át: az általános relativitáselmélet és a magfizika lehetővé tette, hogy kifejlesztették az Ősrobbanás elméletét, mely szerint a Világegyetem térfogata valaha nagyon kicsiny volt, és azóta tágul. Ezt több megfigyelés is alátámasztja, mint a mikrohullámú kozmikus háttérsugárzás, a Hubble-törvény és a kémiai elemek gyakorisági eloszlása</a:t>
            </a:r>
            <a:r>
              <a:rPr lang="hu-HU" sz="4400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9509103">
            <a:off x="-55661" y="2242538"/>
            <a:ext cx="8229600" cy="1143000"/>
          </a:xfrm>
        </p:spPr>
        <p:txBody>
          <a:bodyPr>
            <a:normAutofit/>
          </a:bodyPr>
          <a:lstStyle/>
          <a:p>
            <a:r>
              <a:rPr lang="hu-HU" sz="4800" dirty="0" smtClean="0">
                <a:solidFill>
                  <a:srgbClr val="FFFF00"/>
                </a:solidFill>
              </a:rPr>
              <a:t>Készítette</a:t>
            </a:r>
            <a:endParaRPr lang="hu-HU" sz="4800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 rot="19513404">
            <a:off x="1500166" y="414338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			</a:t>
            </a:r>
            <a:r>
              <a:rPr lang="hu-HU" sz="5400" dirty="0" smtClean="0">
                <a:solidFill>
                  <a:srgbClr val="FFFF00"/>
                </a:solidFill>
              </a:rPr>
              <a:t>Fazekas János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A csillagászat</a:t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hu-HU" dirty="0" smtClean="0">
                <a:solidFill>
                  <a:srgbClr val="FFFF00"/>
                </a:solidFill>
              </a:rPr>
              <a:t>(</a:t>
            </a:r>
            <a:r>
              <a:rPr lang="hu-HU" dirty="0" err="1" smtClean="0">
                <a:solidFill>
                  <a:srgbClr val="FFFF00"/>
                </a:solidFill>
              </a:rPr>
              <a:t>másnéven</a:t>
            </a:r>
            <a:r>
              <a:rPr lang="hu-HU" dirty="0" smtClean="0">
                <a:solidFill>
                  <a:srgbClr val="FFFF00"/>
                </a:solidFill>
              </a:rPr>
              <a:t> Asztronómia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 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FFFF00"/>
                </a:solidFill>
              </a:rPr>
              <a:t>A szó eredete szerinti jelentése a csillagok törvényei</a:t>
            </a:r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A földön kívüli jelenségek megfigyelésével és magyarázatával foglalkozó tudomány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10242" name="AutoShape 2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4" name="AutoShape 4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6" name="AutoShape 6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48" name="AutoShape 8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50" name="AutoShape 10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52" name="AutoShape 12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56" name="AutoShape 16" descr="data:image/jpg;base64,/9j/4AAQSkZJRgABAQAAAQABAAD/2wCEAAkGBhQSERQUExQUFRUVFBcUFRQXGBcUFxUWFxcVFBcUFBcXHCYeFxwjGRcXHy8gJCcpLCwsFR4xNTAqNSYrLCkBCQoKDgwOGg8PGiwcHCQsLCkpKSwpLCwsKSksLCwpLCkpLCksLCksLCwpLCksLCwsLCwsLCksLCwsLCwpLCwsLP/AABEIAMMBAgMBIgACEQEDEQH/xAAcAAACAgMBAQAAAAAAAAAAAAAAAQIDBAUGBwj/xAA/EAABAwEEBwQHBwMEAwAAAAABAAIRAwQSITEFQVFhcYGRBhMioTJSorHB0fAHFEJicpLhFSOCc7LS8SRDRP/EABkBAAMBAQEAAAAAAAAAAAAAAAABAgMEBf/EACgRAQACAgICAQMDBQAAAAAAAAABAgMREiEEMUEiMlEjQnETYYGx8P/aAAwDAQACEQMRAD8A8VRCAhIhCcIlEoMQlCaEiEIhEoQYhBCESgOi7HaQDK1xwF2r4cQDD/wnnlz3Lvfu7fVb+0fJeRU3xuXqPZ/Sv3ii159IeF4/MNfMY81lePl1YLftZn3dvqt/aPkj7u31W9ArULN06Vfd2+q3oEjZ2+q3oFahA0p+7t9VvQfJH3dvqt6D5K1CY0p+7t9VvQfJU2ywMexzS1okRIAB2yspBQWnlul9HdzVcwGQACDhMETjvWE0LoO2NlDLRIHptvHrHuhc+taTusPPvGrTCwAK6lGyeSraVk2cpyla2jP4OpA9wKkLIfydCfiFkUqg3LJaBtWcy00wBYTt6Nb8Qm+wb3HnHuWeouclykaa42FuuTzUfuTPVHVZlRQKe5LTGFkZ6oUHWVmwLIcqynElphGgPooU3nE8UK+0sMBEJhCsghMoQCATRKJSMIhEILUECkndThARXRdjNKd1Wuk+GrDTud+A+8c1z0qVMwlMbhVZ4zt7FCIWDoDSPf0GP/FF1/6m4E88DzWxC59PSidxuFcIhWd3hOqYUYQaEIhShJARhJThKEE5ftzYL1JtQZsOPA/zC4YjLf8A9L1TTFi72hUZGbTH6hiPMLy0jDh8foLTHPw5M8d7DGrIo0xOXvWOwSVk0aZnA/FXLnhmss4/Nyc75q0WXY53WfeCq6d8ageBg+aubao9JpbxGHUSFnO1xpD7s71zzDfgAju6mpzTxvD4lZDa7TlB4KanZ6YBc/W3oZ94Cga41gjiD7xKz3NVLkwxhVByI5Qoyr6lJpzAPJUGyjUXDnI6FV0XbFeMTxTQ6kZOI6BCtLDCCUBNWkkJolBgIRKJSI0kJoMkXU5RKAClKcIlAdX2B0ldqOpHKoJb+to+LZ/aF3gXjtjtBY9rm4FpDhxBleu2G1Nq02VG5PaHcNo5GRyWV4727MFtxpe+oT9RvUCFMhKFm6NIJEKUIhAQhIhTISITCK8s0xZO7tFRmoOMcHYjyIXqi4ft7ZLtVlQZPbdPFh+RHRVX2wzV3XblgfJZNGrGY55rHOfFX2Z60lxw2lHESMVksKwmUgcWy07viMirhaXN9ISPWbj1GY81lMNFtSgxxktE7RgeoxVXcOHou5Ox881a2sCJEFSa8FLcjTHfUcPSaY2jxDnGI6KIqg4jH61rKa7FVWizNOJwO0YHqE9wWlDlWSm6k4ZEO44Hrkeiq7/UcDsOB/nkqJU/M8UKDn4lCrRMMBCQTVoCEQhAKE0ShAEJlJMIBAKUIlJBhOEBBQCXe9gNI3mPok4tN9v6Tg4dYP8AkuCK2fZ3SXc16b9V6679LsD5Y/4qbRuF47cbPV4RClCS53pIkKKnCUICJCUKZShMlZC0nbGxX7K466ZDxwGDvInot7ChXoB7XNOTgWngRBQUxuNPIDq+t6spNxz3p16BaXMObSW82kj4KNN2R3x1W7zWys1STBwPv4FZjAsFrZEH+RwKtbXLYDsRqd8HfNZSuJXPsozHhO0a+I1qs1i30x/kPR57Fa6p0VdS0tAz5INYKybnrUvrQTdw3auWxUuqnaVXFPJs61YDWOCwq1pnUDxVBclKqKp2g4bz1KFAhCvREAiEQhMhCIRCaDKEKUJQkAgIQEAQpAJAIKACiEAIJQCUmjFK6goD1bstb++stMn0m/23cW4TzbB5rbXVw32eW+KlSkTg8X28W5+RP7V3ZC5rRqXpYrcqxKEJQpkJQktCEoU4ShAQhXVHNuNAabwJvOmQRhAAjCMeqrhKEyecdsrGWWpxGVQB445O8weq0TW5j6wxC7rt/YppU6nqOung/wDlo6rhpiD9YfwtaT04M1dWbCy1ZEjPWPipV7RAyBnUdixKTYJu5jLYQcYKjaXzB3ZbDORRrtG+iLztw2bEryi1BCokgVF3JEohBKyE1fSs5cpvsBGWez+UbPTCKFJ0ScChPZK0QhNMhCkGqLVKUGIShNJAINQQmkgHCISUoQAkAgpoAIQGolMIDM0Nbu5rU6g/A8E/pyI6SOa9hG7HZw2rxEZr1jsjbu9slM62juz/AI4D2bqxyR8urx7e4baEiFKELN1oJEKZCptNobTY57zDWiXHd8TqjegJFRIXGaV03VeXG+2i1kSwi+9s5X8CJM5AYbSqLF2hq0HzUIfTkXnAFsA6yIgjzVRDL+rDrNOWLvbPVYMywx+oeIeYXlLm+Hz+BXsjXSARkQCDxxC8v0/YO6tFRmQvS39L/EPIxyTpPbLPXqJYFE4tO0Fp5ZKdehrGevesZhwO7HpgVsGPyWk9OWGFTpk5CVeLIVY7wmfwn0hsO1ZASmTiGIbDsOPkdytoMbsg6wdRV4Cpq0ZxGDhlv3FLez0yFBwUKNaRBwcMwpuckbEfmc80JPzPFComvAThCCFogKQSAQgGnCEFARQUIhAMJwkFKEBFqZUrqRCQRhMBACEwRXc/ZvbvFVpHWBUby8LvIt6LhltuzWke4tFOo4+ESHRibpBaYGvOeSm0bhpjtxtEvXIXDWvtfUFdzQ66e9uNZ+ABrg2XGMZ8Uzt1QtlU+0OhJusrO2GGierpXEW+s2rXdUEsY6oXEHFwBdeOWeZWMV/LqyZdfbL0/RVuNamXFoaQ97CAbwlji3A68loe2ulYDaLMHlzXudE3YMsAb+JxMGNwnNY+gtINNgrMoEl1Fne1C4XfC9903RJLiCQJwwC2nZXQB7j7w+X1Kg8JcZLaeQ8RynOdkBRa0U7lUTN44w5AWOqaNcw+XvbIc4S6CD4p15rFqW9zWhhZdEEFp9F43O1Ebdy72roxuPo8js8lo9J6LMEPbgeY5HaojNEz2m2K1Y6bzsraQ+yUocHFrQx0ai3C6d9271XPdvrHFSnU9ZpYeLTPud5LRWHS1eyuLab3QHzczY4kYFw3hoy6rd6Y0y61UWN7q7/bNcuIMFzDcd3ZnFkF2esLfXe0c4tTjPtyZgP3H44HzWRZj4eEg8lRaBkeI+IVtmf4jvg/ArSfTlZOEKum64bv4T6J2HYptScyRG1SpeMFK7rVdkqTLXekPMaiFkFJUKLTQnxDB489xVFOtO45EbFlFyw7U3G8PSHmNicJlF7cTxQsV1qxSV8S3CtBQ0IIVIMBEIARCDShJACCEgQCZTASIQQAV7KBzhV2d917Scg4E8ARK6ipVaaXdwdk4cZ4qL200rXbS0rP4CM3asJy4JM0U92ogxMEQQN85fytnU/ti83CAcd+1UWXTzoJe6XRdMibw1ZdOQUbt7hWq/LCo0g14zJByOEQsh+hHDxHASYDYJg6hMbkn6RYTPincB8Ssc6XeL12A0ukAiYlP6pL6flmv0bSw7yp3cCAIkmNeBxzWxpWCztHgeHMkw6ILgDgSDlwXM1Kr6hF4zhuAAzOSts9VzBIOBkAYYE+GYOpKaT+VVtEfDdP0hRb6LS7gMOq1OkrYHuBGGqJJGqM8BryVtto4uLe/FODdL2gH/Ijw9Fs29nu+srGUoNobULntkCWEEXhJiR4Zx1hFYrHapi14npv/s87JVXOrNeQKdooVKDiCCWAOBc6DkRcMb12emLS2BTpANps8LQMMAAB5LC7I6L7hlT0g+pTa2pLrwAa5zsNkzjz2mSu4OyxG1cOXvI7cNONWstbfCd+C14qluBxacwcQtnbWZBYFamspncqmNMHRmjGm2VGlt6nVs84iQIe0Y6pGorb6FYH2YMqASxr7O8mMA2WHHULsFS7Pk+MagR9e9cdQ0zVZbCCXBr6xZVDfxXnXCYynYYnALvx7tXTntMU7/LRWlkSM41jEGNYOsKmmYg7DHIredqNDts9csYCGFrXNBJOBwIk54grQtbmN3uXRXuHFaNTpsQFJqx7E+RBzHu1LLuKZ6EIVqRIBHpNxG/crKVovCeu47EErFf4HXhk70tx2pe+j9MpwVNQK1RIQGC8YnDXsCFJ7MTxQrLTEHwQAk1NWkJhCEAICSkgEiE0kAoVgruAi8Y2SVGEIBueTmTzMqEJkJpAkEICbQmG27M2B1avTYybz6tOmCMYD3YnkGk8ivV+yIstJju88dekxrWOfBIa69F1upxIJLuGULlvsesbe+tNoP8A89nJYD69S81p6Nf+5dDZmAubhtXleTk5XmnxH/f6d/jV626Cz07wxxB1HIzuK460aDuWlwo1DQFQvAawQ29T7p+AEYXXvMZYLurCzJcr2q0sLK2tUwvue4Uxh6V2k3I4nHGBsWHj2nnp25YjjuWu7Vdtm2YdzSAfWzdOLKcjAOA9J0Yxq17F55bdLV65mpUe7nDeAAgBY9RxcS5xvEuJJOJc44kk68ceaTmn6yG5erTHWvfy8q+W1/4FJ724tc4Ha13yK3Oju1bxAq+NvrfjH/L3rSfWCg4f9qrUraO0VvNfUvUuzdoDnPumQQHNO0AkYdVTp+xspVqFoutH94CqYzDhdDzvGOPBcd2c7Rus98AAy03ZyBkE5cJhbCv2xNejUpV2DxDwPZhDgQReBOW8bcis4xzXp0/1a2r37bX7QLFLKdTW1xYeDvEPMHquAeId9c16haKRtOj4cCHmkCQRB7ynjr2lvtLzK0jI8uqvHPwyzx3sqeGI/CYO9pyWwY6VgWd3i/UIPL+FkWV0eE5jzGpXaGMMhJ7ZEHI5olBUKUUTBuE5Yg7QriFTaKciRmPqFOlUvCVX9yY9QYnidaE3jE4a0JkwwE5QE1aRKRTlCAUJpoQCQ1NyIQCRKaEBEIUgEIBJhCGhAeg/Zi9wpWzwsLXd00kglzXXLQ4FmoYAzxXQ6IspY4gvL7znPEz4Q44MGJwCwfsgaw0arO8YH1a7Whhc0OuhjZfdJkiHOA5rorPZnGpeOTpc39MmI3Lxs9/1LQ9Tx6/TDZvc9rAWYkHERMiD8YXnv2iWq/Sp4eIWgk7pY9wjp5L06zCOi4ftvonvaFdzRL2VO9H5rmY/Y53RZeNP6kOjPG8cw8ys9CQz/SfU4lpqefgHRXWmm1rGgmBEgYyfzHCfLosWhUgtEwAYB/K7PjEnqU7TZfFUvO9FxbskguaBuENnovZmO3k76ApNcDcJJGoT8QPisUNKmGQQWujGJM4b8BiOSy69haA93fUiWn0BfBJmCAHNAw5qt6TraOgtGfeLTRozd72o2nezi8YmNa6e2di20aoDf7l14lj4uvAPomMpy1jFYn2YBn9UsxqOa0B5IvYS+6WtaDqN5wInZvXedsLLFd42rlz5bVvER6b4MdbVmZXWe7daWjwkBw4EAieS8o7Q2Duq1Wnqa8lv6T4m+yQvWbJd7tl30bjbuvCABjwXE/aDYoqU6mp7bp/Uw/8AFw6LSk6lpnrum3DsOvYQeqyq/hIcOB4FYobiRy+SzKQvME7IK3lwwvCC1U2V+F05gwVeoUiVjDwu3Oy47FklVVaV4e7iqgSpcMTxQsd1fFCriW0AiUBCaTJTBUUwgGCiUAolANMqIRKAZKRKCkgGU0kggGpNUFIIDO0NaHMtFF7HXXtqsLXCMDeGOK+orbZmss7A1oEMa2YxgDASvlaxkh7Dsc0+0F9VaTf/AOOzexv+0LzPO9Q6/G+6P5aSic+C05dL3fqf5PhbWmcDwWko1P7jwddR4HRj/iVx4Pvh6t/Tz7th2HdTca1naXUzLjTaJdTOZujWzhlwXJV619okeIEyZ9LAATvEea94harSPZizVzNSiwu1uEsceJYQTzXrxk/Lz7+Pud1eM0roBmXGcBOA3nbwWRozRNW01LlNpcfxHU38z3avqJXqNPsHYwZ7mf1PeR0vLc2eyMptDWNaxoya0Bo6BOcn4Z18af3S5C2dhqFOxkGe8Y0vNUDFxjFserhAHzK0mnS5rmstVqqvrNaGuAMilAwYXE+JwyJ2giTmvRLdZDUaWh5aC0jIHHUSSMuC827a2Ytrl7gA6pNRzRjdJcRE6xgD/lxWcbtbteWsUjcQ6nsrbHXGNNTvGOa7unH0mmmQHUztF1zXDWPENQU+2tjv2Uu103NfyJuO/wBwPJajsDY3Eh/i7pt+5gADUc2mKmskABsA65XZW2y95Tez12OZzcCB5wiepXSOVO3idcQfrMK2yuxI5p2ylrIxBx9xVFN0EHkun3DzvUr6huuB24FW3lGs2QRzUaL5EpGslEoCEGxHtEnihTcMTghUTDCaAhNICaRKaAQKJQmgGglIIQAlKEBANCaRQChTCQUggM3Q1MOr0QddVg9oL6l02IpNGwAeQXzF2Xp3rZZwcu+pzwDgT7l9M6bJ7ls53RPGAvK86XZ433R/LQA4Fcta69y0UjqdbLn77Pd966a94SuJ7VV7gpv9W2sd0J+C5vHj63o5Z1V10JQrHNxUSF6CVcJEKyFEhMlZC4b7SbE8im9ocW4seQCQ2DLSYyBvOx3Bd4QopxOp2i9OUacx2DsjmWMX2lpdUe4TgS03QDBymPcughWkKJCJnYrXjEQ8m7V2K5aa7BkXF4G54Dx7/Jc83EHHfxxHzPRdv9otmLa7H6n045scQfItXFOEOI3+RxW+P087LGryymvwVbDdcRtxCLMcI2YItAyI1Kma5pQhrvNSlI2K8YnihN5MnihWWmDeUbyEKki8i+UIQCvlSDkIQAXlBeUIQCvlMPKEIALynfKEJArylfKaESGy7OVyLVRIOIfIyOor3fTenqxbi/2WfJCF5/lREunBPcf5aA6ZqwfF7LfkuO7X297qJk/++cgMYOwIQssFY5R068szxl2H9Yq+t7Lfkj+sVfW9lvyQhdeoG5R/rFX1vZb8kv6vV9b2W/JNCNQNyidL1fW9lvySOmKvrey35IQjUFuUTper63st+SX9Wq+t7LfkhCeoG5cv26tz3U6V4zD3RgBmBOQ3BcTWqHDh8ShC1p6cWb7jpVSCVY+qYPAoQrZQKFYwMVIVjtQhI1ZcmhCY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58" name="AutoShape 18" descr="data:image/jpg;base64,/9j/4AAQSkZJRgABAQAAAQABAAD/2wCEAAkGBhAREBQPEBQQEBAQEBUPDxAQEBAPEBAUFRUVFRQQFhQXGyYeFxkjGRQUHy8gIycpLCwsFR4xNTAqNSYrLCkBCQoKDgwOFw8PFykcHBwpLCkpKSksKSkpKSkpKSkpKSkpKSkpKSksKSkpKSkpKSkpKSkpKSkpKSkpKSkpKSksKf/AABEIAMQBAQMBIgACEQEDEQH/xAAcAAABBQEBAQAAAAAAAAAAAAAAAQIDBAUGBwj/xAA7EAABAwEFAwoEBQUAAwAAAAABAAIRAwQFEiExQVFhBhMVIjJicaGx4XKBkaIHFCPB0UJSgpLwJEPx/8QAGQEAAwEBAQAAAAAAAAAAAAAAAAECAwQF/8QAIhEBAAICAgMBAQADAAAAAAAAAAECERIDIRMxYUFRBCJx/9oADAMBAAIRAxEAPwDy5CFgErSZw5qU2b6FgSiUtl+L630LBw7k1Gw8X10CFz6EbDxfXQIXPoRsPF9dAhc+hGw8X10CFgJEbDxfXQIXPpUbDxfW+hYCRGw8X10CFz6EbDxfXQIXPyllGw8X1voWAkRsPF9dAhYEolGw8X1voWAlRsPF9byFgpUbF4vrdQsJbVDst+EeicTlNqanoQhNAWAVvrAKmzbi/QhCUKG4BhTc3iEjUaj9woU+k8tII1CCRkJFdtVEEB7dDs3HcqiZkAQnwmwgEhCVASBQEjgngJCFWAZCcAlATk4IwhJCeUAKZNGQiE4hIgEhEJUoCQEJIT4SEKsEbCAE6EQkCQiE6EQgGwlhLCXCgjQFs0ey34R6LJAWtR7I+EeiqrLl9QehCFTELAK31gFRZtxfoSoQpbhCEqA07qGOaZ/q08dhVG00CxxB2FWLtdDx4rV5T2LsVQIFRsng4ZOHof8AJV+G54JYSBOCqCJhStppwCnYwR6J4g1ZEK0+zqMUCSjAwhhCe5mxNaCpPBhQnPbmkhSMERhUjWjb5LTu+wgjPata02RM4ZQpyioyDC3DdAxRoN5UFscxjcDBJ2vIn6K54sQWzMASEKbCmlizmDQpYT8KA1TgGwiFIGpcCMEjDUsJzlGSlIDitaj2W/CPRY8rYo9lvwj0Tqy5fR6EIVMQsFbywSos34f0ICEqhuEBCVMLFh7Y8V294WDnLv5zXm3tM91wwn6ODR9FxV3Mly9OuexOdYLTTcP/AEOe3ccJDwR9CtKH+S8qdTzTmtVqvShxUJYriqSMarjaZLQBADdAOOZJ3n+FVAV67dczCeFGsz6p1T20VrG7A7NT0bmcezmRmAlrOTzDmqtIgypKNEQtSvYyTBGFwMEb1TqNiRpGqcRjsMy0s2bkxzZzVo5ggos1jLzA8Rx4KcZkfiGjSLjA0ldFdtkiCYjRV2WPAAIz2+O5aNlBwOB2kRwyXTx1wwtKK+HAgNbllqDr4rDfQzzW1aTOgAgRInPj4qhWbCu0ZTDOqMhRFqs1WlRYFz3hcSiDU8NUraadhUYCLCmOKkIUbqaiQhcVGVI4JigzVs0ey34R6LIha9Hst+EeiqrLl9HoQhUxCwSt5YKizfh/SoQhQ6AEqUoQGjc9KXL3Dk1YA67qxcOs2zVSMu44R5BeOcnLKXPEDXZvXvN22VtnuisIwhllLAN2IYY49paUaR1SZeB3hROIqsKK3LW1pcf4VSm1pOeQXVhgpfl8kNZhMhdBZ7K1wIAmBKxbVTIcQAcuCJrg6zlpWS8dDAIGo0I4rrLpbzg56n1zTPWpjUtM5kcP3XnDZByXa8g77/L12ucA5jupUB/tdqRnkRrKnuYVPXbrr05OMrURVY2dZA1GQmdx0Xmd4WMlxA/+5r6JFWy16LnMhjACXNhkyMsRiQfESCuI5Vcj6Li2rZ5xVCXOGRJn+qB+ydKzbqWHmrE9vI+jyDC7fkbyPNRuMgBpIGJxAaM+1wC17u/DypVIkQJjFHmvTLt5P0W4muaDzcBoiGgN7McY14p2xxlbk3jFZeX33yJNGtl12FmLGOzimC1YF4WTm5A3Z6r22/7va5gIAPWlkaCQBPqvLeUPJx7SXO3kDPLJa8dtoZRM57cZUp+aq1KEreqXdAzVSrZ4Wk1XlivsyhNlWw6mFGbPKiaqyyjSTHM3q/WZCz7S6VjaFQhfUGxMnJLTpyc9NqSs7Zu26ErnlSs5NhPIQGwoBA2FqUuyPhHostxWnR7LfhHoqhlyej0IQmxCwVvLAlTZvw/pyVqbKc1Zy3gJ9JsmExaVz2EveI2oOO3b/h7dBqVWwMhmfAL1P8SrcLPdmDsurPaziQ3rH0H1Wb+GvJ00287hzIid65v8beUwNpbZmmW2dkOGRGN2bvoMI+qus9t+WNaxR5xVt8mZKsU6oMAnXgq1ndSq5OaWH+5mn+p/YrcsXJgubNN7ah0jsuA8F0VmZc8w6DkrTs4yqyQRhbEiSd/D+FFyksVnpOgYhiGQptbVe/hBIDQCs+ldVekJeHjKdIA8CVHeN71XUxSZhaMxMAuIMSAYy0CdrSVaRE5c/aKADhhBEjMOiZ35EwtO66Wa2Lg5Gg1P/IezD2i1tQB7gJyG0TC2ryo06lUNs+J1JrRgAaxjWiBLWwNh+qrinMjk6a/JCo7sHEWlpbhBnDJBls8QCu3uq4sJDg4OZOINeJLZyIGa5Xk/RNFzHBpdOFzidM9ANy9Cu9wLQWghpEiT+y15rzEdPM12v2vU6YAyAHgnYUoSrzXoxEQrWhzWNzyByXnt+2wPcQYAa75ru72q/puG2JEarzi8bscetnnmu7/Gr1lyclv9sOetdnAbAWHXoldQ+yHOQs+tYTK7DiXOmlCY/cFrWmyRmcgsquMpbsMLOWsM61M2rPqUJWq+kYhVKwDdFnMHlnVRCqOVqrmoCFy3jtcI4THFPe5RErMEJWrR7LfhHosgrXo9lvwj0RDPk9HoQhNiFhGkVuquy6n7ilMZbcX6yuaKUUyt2ldTv+CtUrr3gfRGjZzdOiSV2PJK7nOqNA2kKe77ixHsT4L03kdyFblUewga9bIeOarx47ldZxOXV9LNsNgfXqR+kzqgZB7z2WDxK+Zb8tdS0V31Hy5z3l7jvJMn1XqH4mcpqddws1F36FEmCNKj9C/w2D57153+REyCPNEVK1trTKrZKZEAgx4FdTdFrIgEEDeMiOMrHo2M7HD/AGWjRs5Gp+5aUg3WWC+i/wDSeQRoHHPy2rXociqVUte5mplr2dkx+/AribM2DILR/lPou6uHlKKFAtcecLtBmAM9ZKqfSTbdyPqUpqtmoRmInEPlu10WJYqnNvcx8Av6uEuMhpBkSdPVekXTykpVGAOGfHblm4LC5VXFZ69QsPVrETTqNgY9Oq4DbmE+OcTiU2jb2wbNfjqZNMOwta4hmFxBDYGZg5+67nknfLqrMi52HIy6YBIA2+K8XvS7KtB8PJMaGZyW1yav2rRILHakAtJIBW0xvGGF+PHcPeqVYHQgxrBmFTvS8xSElcfS5RuAD6eReOsQP6hn8wVWve++eOctc0ZHEMLhOQw7DHFc9f8AH/279FN5muHQ2W9GV8nSHFxDYzAk5TvU1uu4BgnM7Tsy3LkbstLmvBAmDK6trn1hnLQTMLotTWYx6c3/AFiVbuDnyB/CyL2szaYJ1K6W86oosz3Rlm4rlrVRfUIdnBEkEz4LSDjpy9UuquiIaNdyqVrGG5bPouprWNrBA+Z3lYdvcFeGuzCtTIWPaQtm0ulZtentUzVUWZT2qrUV60BUKhXPerSJQOKjKkcoiuaYaEK2KPZb8I9FjLZo9lvwj0Us+T0ehCEMQtanaY3fULJVClbn7ynFtW3F+urZbDwPzCvWLE4gYZ/xBXL2W2GQCftXXXDaWN/VeP026vdDGDhiOp4AErSORtEQ9C5J3Q4x+mPmIHio+W/L1lNjrHZ3YssNaoyQONNh2jeVw/KX8W3GmbNZRzVKIe8TzlXhM9VvAa7dy4R/KFxOf7/yo2iZzKrTnqPToqloaTJn6pWmmd/kubF/Hj9T/KlZf3j5/wAp7QTpGin/AMGqUFm/yC5xt/ePmpBf/j5p7QbpLPzc5k/QK8282aNBMaRA9AuMdfjjv+pULr7fsT2wcvSLJfD29gNYdpJk+ZU5vgMdzjnhz8jmdYMwTu8JXlovursMfNPo3hUmXEwU4vElh3dptQtDs9JALo1JJJ9VBUshaYaDHa/6Fj3TepAwgTJJBO2Fr2a2uc6XDZpoF1VxhhbOWnYbwqYcOIwN288VoWUYjnmSs+k3FkF0V0XfmCVecMpdJyfucGCRltXU/lQ1vVEkDILHsN602RSb1qhMQNnit2rXwsLjsaTA4BcPNa02FYr3lzFtu5xmpWIxHstJAa0fNc7ba/N5Hbtyg+BXm34g8sLVWtL2ONSm0GGscHMMbDB2Ln7svypTPacWntAkwfkuiLa9SmK7Rl6ReFvC5u12mSqtW+MW1VH2hbxaJTrg+pV3qtVqBR1a0qInank8K1oCo1Ver5KlUCys0qqOTCpnNURauW1WsGLZo9lvwj0WOtij2W/CPRZzCOT0ehCFLIKCnZQO0Wt8TJ+gzU6wnVSps14v1udIUqfZAe4bXCG/TUqjbr6qVT1nExk0aBo3AaBZ0pFOW2DnOJSShCRlClaVEnhM0uJLTKjlK1OJNYNVMTAVI0qs5GUjGqegMxKiYVfslCVVImZKZXKFSAMK6Gw2zIDIlY9GitGyNAXZWZhlPbpbtcAcRWjUv3VlMjHpJOQ4rkqlscRDCJ3TmBvV67mBvWf2v+zVxOWcxDtbjrtoTUGb3Zl7tfAJ3KDlTUqUKlJjzTc9jmB4kFsiJkLlLTfECJyHksW132nivuWUxMuUvWxPa6HkkAmMyQeIO5Zwbmt+22rGsp9OFz8lJ9w2rJKdYhSG1Kq9RuKitphUxlc59ObWVMORz8Lpi7PVarvBVFz0Gsoi5KbKiocVGUpcmkrKZVBpC16PZb8I9FkFa9Hst+Eeiyum/o9CELNkFz5XQLnyps24v0iEJVDYIQlCAUJwSBOCDKEoCAE4JgoClYxNaFMxqcEkpU1o0ajWxiJA4DEfpKpMVmpTaWico8+C2rOES3GFmEOY4OaZkxhII1aWnQ5jeM9VC23Zwsilao6uzyU9OqBpmtYvkYbVne1uYEcVPVt8bVkCvkq1a1yrmyJhetN4zks2paJUDnyo3kKJtIwm51RVKihdVRiVxbJYKSoXpz3qF71lbC4LzkKN71G56bKz3Vg7EjEmIJRFhg+U2U2USnsMHErYo9lvwj0WJK26HZb8I9FMzllyej0IQkyC58roFz6mzbi/QhCFDYqEJYQChSAJgCcCgFCe0JoUjQmEjQpGlRByVpzTJYbvTKldD3Jgp70BLTlWycGRBBgGCCDntVSnacJDhEtIIkSMjOY2qe8Lx56pzmEMMZgEmTJJcScyc/8AtVcWwJ7Pq1nAwQQdxBBz0yUIeSdyltN7OfaPzJADzUFXCOzLSDHhITbferqtQVXBocGsBwyASwAYiN5Ik8SU9k4MqSDhIIO4gg/RQ1HGYIMjURBG/JTWq93PtBtI6rjUFUBpiCCDkYyzCey00zUFoxtpvfVfjpCk8soseHDGCD1h1tBmjYYUJJmATAkwJgbzu1CQ1VdpV6dOlWa2oKhqHmQx1N7Q5oIIrzsIzgHP0NMUqcAmpBNN7iMDjheJw0524ss9k8EbnhG551Ubp1zWhWtzHUOZkAs5stOF2KpnUJbrAwmtUz25fOYW5r6DbIXt5sWgNa7mqhqNZie41AAcwS/s69Ubyom2TwxiCpDZH4cREDjlO3L5LWZWizihjYMn1sZa4uBbiw0BvBMuxRALuCa+sx9BlnFQHCx9dzjTeCKjoJoknXMDr6Kcmxs/rpxUws2Ya4w4mMIGJ08ROSu1XscGU2Pnm6TWc5gLcnOc+pqeqGmo4TtgaSrFSqxz/wAyzNxc6pVY1tTtBwLWtcdjjnvGniZDFfSIdhg4piIIM+CY4EZHIjIg6hbdSt/5LrXo4V2Vms5t4a7rBzs8oAIVa/OvXc5rmvbDWtf2MQaxrQYecU9XMnM67U8kzFu0Ow34R6LG/Lu4f7N/lbNDsN+EeicMuX0ehCFTELnyugVDorvfb7qbRlpx2iPbOQtHorvfb7o6K732+6nWWu9f6z04K90V3vt90vRfe+33TwN6qQShXejO99vugXb3vL3Rgt6qrQnyrP5DveXug3f3vL3TxI3qqFyVr1Y6O732+6Xo7veXuliRvVFz6aain6P73l7pej+95e6MSN6q8pwVgWLj5e6DY+Pl7p4G8KxemOerRsHe8vdJ0d3vt90+xvVTLkwuV7o3vfb7pOi+99vupxI3qoFySVf6L732+6Oiu99vujEnvVnyrlBuGCdCJc46AEZNG/iPlvUnRXe+33SdE977fdGJG9f6QWylmCxz5ObjUhztIkDw048ElEUy0l3UYToHgvdwiNOPrsd0T3vt90dE977fdLWRvX+mtvLCMLG4RMy1xa526Tr5oqXu4twESwmYc5xJ+chO6J732+6Oie99vujWRvX+qgtA/sZ8w4+pSG0Hcz/Rv8K50T3vt90dE977fdGsjev9Z4W7Q7DfhHoqXRPe+33V5jYAG4AfRVWMM+S0THRyEIVMghCEAIQhACEIQAhCEAIQhACEIQAhCEAIQhACEIQAhCEAIQhACEIQAhCEAIQhACEIQAhCEAI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0260" name="AutoShape 20" descr="data:image/jpg;base64,/9j/4AAQSkZJRgABAQAAAQABAAD/2wCEAAkGBhAREBQPEBQQEBAQEBUPDxAQEBAPEBAUFRUVFRQQFhQXGyYeFxkjGRQUHy8gIycpLCwsFR4xNTAqNSYrLCkBCQoKDgwOFw8PFykcHBwpLCkpKSksKSkpKSkpKSkpKSkpKSkpKSksKSkpKSkpKSkpKSkpKSkpKSkpKSkpKSksKf/AABEIAMQBAQMBIgACEQEDEQH/xAAcAAABBQEBAQAAAAAAAAAAAAAAAQIDBAUGBwj/xAA7EAABAwEFAwoEBQUAAwAAAAABAAIRAwQFEiExQVFhBhMVIjJicaGx4XKBkaIHFCPB0UJSgpLwJEPx/8QAGQEAAwEBAQAAAAAAAAAAAAAAAAECAwQF/8QAIhEBAAICAgMBAQADAAAAAAAAAAECERIDIRMxYUFRBCJx/9oADAMBAAIRAxEAPwDy5CFgErSZw5qU2b6FgSiUtl+L630LBw7k1Gw8X10CFz6EbDxfXQIXPoRsPF9dAhc+hGw8X10CFgJEbDxfXQIXPpUbDxfW+hYCRGw8X10CFz6EbDxfXQIXPyllGw8X1voWAkRsPF9dAhYEolGw8X1voWAlRsPF9byFgpUbF4vrdQsJbVDst+EeicTlNqanoQhNAWAVvrAKmzbi/QhCUKG4BhTc3iEjUaj9woU+k8tII1CCRkJFdtVEEB7dDs3HcqiZkAQnwmwgEhCVASBQEjgngJCFWAZCcAlATk4IwhJCeUAKZNGQiE4hIgEhEJUoCQEJIT4SEKsEbCAE6EQkCQiE6EQgGwlhLCXCgjQFs0ey34R6LJAWtR7I+EeiqrLl9QehCFTELAK31gFRZtxfoSoQpbhCEqA07qGOaZ/q08dhVG00CxxB2FWLtdDx4rV5T2LsVQIFRsng4ZOHof8AJV+G54JYSBOCqCJhStppwCnYwR6J4g1ZEK0+zqMUCSjAwhhCe5mxNaCpPBhQnPbmkhSMERhUjWjb5LTu+wgjPata02RM4ZQpyioyDC3DdAxRoN5UFscxjcDBJ2vIn6K54sQWzMASEKbCmlizmDQpYT8KA1TgGwiFIGpcCMEjDUsJzlGSlIDitaj2W/CPRY8rYo9lvwj0Tqy5fR6EIVMQsFbywSos34f0ICEqhuEBCVMLFh7Y8V294WDnLv5zXm3tM91wwn6ODR9FxV3Mly9OuexOdYLTTcP/AEOe3ccJDwR9CtKH+S8qdTzTmtVqvShxUJYriqSMarjaZLQBADdAOOZJ3n+FVAV67dczCeFGsz6p1T20VrG7A7NT0bmcezmRmAlrOTzDmqtIgypKNEQtSvYyTBGFwMEb1TqNiRpGqcRjsMy0s2bkxzZzVo5ggos1jLzA8Rx4KcZkfiGjSLjA0ldFdtkiCYjRV2WPAAIz2+O5aNlBwOB2kRwyXTx1wwtKK+HAgNbllqDr4rDfQzzW1aTOgAgRInPj4qhWbCu0ZTDOqMhRFqs1WlRYFz3hcSiDU8NUraadhUYCLCmOKkIUbqaiQhcVGVI4JigzVs0ey34R6LIha9Hst+EeiqrLl9HoQhUxCwSt5YKizfh/SoQhQ6AEqUoQGjc9KXL3Dk1YA67qxcOs2zVSMu44R5BeOcnLKXPEDXZvXvN22VtnuisIwhllLAN2IYY49paUaR1SZeB3hROIqsKK3LW1pcf4VSm1pOeQXVhgpfl8kNZhMhdBZ7K1wIAmBKxbVTIcQAcuCJrg6zlpWS8dDAIGo0I4rrLpbzg56n1zTPWpjUtM5kcP3XnDZByXa8g77/L12ucA5jupUB/tdqRnkRrKnuYVPXbrr05OMrURVY2dZA1GQmdx0Xmd4WMlxA/+5r6JFWy16LnMhjACXNhkyMsRiQfESCuI5Vcj6Li2rZ5xVCXOGRJn+qB+ydKzbqWHmrE9vI+jyDC7fkbyPNRuMgBpIGJxAaM+1wC17u/DypVIkQJjFHmvTLt5P0W4muaDzcBoiGgN7McY14p2xxlbk3jFZeX33yJNGtl12FmLGOzimC1YF4WTm5A3Z6r22/7va5gIAPWlkaCQBPqvLeUPJx7SXO3kDPLJa8dtoZRM57cZUp+aq1KEreqXdAzVSrZ4Wk1XlivsyhNlWw6mFGbPKiaqyyjSTHM3q/WZCz7S6VjaFQhfUGxMnJLTpyc9NqSs7Zu26ErnlSs5NhPIQGwoBA2FqUuyPhHostxWnR7LfhHoqhlyej0IQmxCwVvLAlTZvw/pyVqbKc1Zy3gJ9JsmExaVz2EveI2oOO3b/h7dBqVWwMhmfAL1P8SrcLPdmDsurPaziQ3rH0H1Wb+GvJ00287hzIid65v8beUwNpbZmmW2dkOGRGN2bvoMI+qus9t+WNaxR5xVt8mZKsU6oMAnXgq1ndSq5OaWH+5mn+p/YrcsXJgubNN7ah0jsuA8F0VmZc8w6DkrTs4yqyQRhbEiSd/D+FFyksVnpOgYhiGQptbVe/hBIDQCs+ldVekJeHjKdIA8CVHeN71XUxSZhaMxMAuIMSAYy0CdrSVaRE5c/aKADhhBEjMOiZ35EwtO66Wa2Lg5Gg1P/IezD2i1tQB7gJyG0TC2ryo06lUNs+J1JrRgAaxjWiBLWwNh+qrinMjk6a/JCo7sHEWlpbhBnDJBls8QCu3uq4sJDg4OZOINeJLZyIGa5Xk/RNFzHBpdOFzidM9ANy9Cu9wLQWghpEiT+y15rzEdPM12v2vU6YAyAHgnYUoSrzXoxEQrWhzWNzyByXnt+2wPcQYAa75ru72q/puG2JEarzi8bscetnnmu7/Gr1lyclv9sOetdnAbAWHXoldQ+yHOQs+tYTK7DiXOmlCY/cFrWmyRmcgsquMpbsMLOWsM61M2rPqUJWq+kYhVKwDdFnMHlnVRCqOVqrmoCFy3jtcI4THFPe5RErMEJWrR7LfhHosgrXo9lvwj0RDPk9HoQhNiFhGkVuquy6n7ilMZbcX6yuaKUUyt2ldTv+CtUrr3gfRGjZzdOiSV2PJK7nOqNA2kKe77ixHsT4L03kdyFblUewga9bIeOarx47ldZxOXV9LNsNgfXqR+kzqgZB7z2WDxK+Zb8tdS0V31Hy5z3l7jvJMn1XqH4mcpqddws1F36FEmCNKj9C/w2D57153+REyCPNEVK1trTKrZKZEAgx4FdTdFrIgEEDeMiOMrHo2M7HD/AGWjRs5Gp+5aUg3WWC+i/wDSeQRoHHPy2rXociqVUte5mplr2dkx+/AribM2DILR/lPou6uHlKKFAtcecLtBmAM9ZKqfSTbdyPqUpqtmoRmInEPlu10WJYqnNvcx8Av6uEuMhpBkSdPVekXTykpVGAOGfHblm4LC5VXFZ69QsPVrETTqNgY9Oq4DbmE+OcTiU2jb2wbNfjqZNMOwta4hmFxBDYGZg5+67nknfLqrMi52HIy6YBIA2+K8XvS7KtB8PJMaGZyW1yav2rRILHakAtJIBW0xvGGF+PHcPeqVYHQgxrBmFTvS8xSElcfS5RuAD6eReOsQP6hn8wVWve++eOctc0ZHEMLhOQw7DHFc9f8AH/279FN5muHQ2W9GV8nSHFxDYzAk5TvU1uu4BgnM7Tsy3LkbstLmvBAmDK6trn1hnLQTMLotTWYx6c3/AFiVbuDnyB/CyL2szaYJ1K6W86oosz3Rlm4rlrVRfUIdnBEkEz4LSDjpy9UuquiIaNdyqVrGG5bPouprWNrBA+Z3lYdvcFeGuzCtTIWPaQtm0ulZtentUzVUWZT2qrUV60BUKhXPerSJQOKjKkcoiuaYaEK2KPZb8I9FjLZo9lvwj0Us+T0ehCEMQtanaY3fULJVClbn7ynFtW3F+urZbDwPzCvWLE4gYZ/xBXL2W2GQCftXXXDaWN/VeP026vdDGDhiOp4AErSORtEQ9C5J3Q4x+mPmIHio+W/L1lNjrHZ3YssNaoyQONNh2jeVw/KX8W3GmbNZRzVKIe8TzlXhM9VvAa7dy4R/KFxOf7/yo2iZzKrTnqPToqloaTJn6pWmmd/kubF/Hj9T/KlZf3j5/wAp7QTpGin/AMGqUFm/yC5xt/ePmpBf/j5p7QbpLPzc5k/QK8282aNBMaRA9AuMdfjjv+pULr7fsT2wcvSLJfD29gNYdpJk+ZU5vgMdzjnhz8jmdYMwTu8JXlovursMfNPo3hUmXEwU4vElh3dptQtDs9JALo1JJJ9VBUshaYaDHa/6Fj3TepAwgTJJBO2Fr2a2uc6XDZpoF1VxhhbOWnYbwqYcOIwN288VoWUYjnmSs+k3FkF0V0XfmCVecMpdJyfucGCRltXU/lQ1vVEkDILHsN602RSb1qhMQNnit2rXwsLjsaTA4BcPNa02FYr3lzFtu5xmpWIxHstJAa0fNc7ba/N5Hbtyg+BXm34g8sLVWtL2ONSm0GGscHMMbDB2Ln7svypTPacWntAkwfkuiLa9SmK7Rl6ReFvC5u12mSqtW+MW1VH2hbxaJTrg+pV3qtVqBR1a0qInank8K1oCo1Ver5KlUCys0qqOTCpnNURauW1WsGLZo9lvwj0WOtij2W/CPRZzCOT0ehCFLIKCnZQO0Wt8TJ+gzU6wnVSps14v1udIUqfZAe4bXCG/TUqjbr6qVT1nExk0aBo3AaBZ0pFOW2DnOJSShCRlClaVEnhM0uJLTKjlK1OJNYNVMTAVI0qs5GUjGqegMxKiYVfslCVVImZKZXKFSAMK6Gw2zIDIlY9GitGyNAXZWZhlPbpbtcAcRWjUv3VlMjHpJOQ4rkqlscRDCJ3TmBvV67mBvWf2v+zVxOWcxDtbjrtoTUGb3Zl7tfAJ3KDlTUqUKlJjzTc9jmB4kFsiJkLlLTfECJyHksW132nivuWUxMuUvWxPa6HkkAmMyQeIO5Zwbmt+22rGsp9OFz8lJ9w2rJKdYhSG1Kq9RuKitphUxlc59ObWVMORz8Lpi7PVarvBVFz0Gsoi5KbKiocVGUpcmkrKZVBpC16PZb8I9FkFa9Hst+Eeiyum/o9CELNkFz5XQLnyps24v0iEJVDYIQlCAUJwSBOCDKEoCAE4JgoClYxNaFMxqcEkpU1o0ajWxiJA4DEfpKpMVmpTaWico8+C2rOES3GFmEOY4OaZkxhII1aWnQ5jeM9VC23Zwsilao6uzyU9OqBpmtYvkYbVne1uYEcVPVt8bVkCvkq1a1yrmyJhetN4zks2paJUDnyo3kKJtIwm51RVKihdVRiVxbJYKSoXpz3qF71lbC4LzkKN71G56bKz3Vg7EjEmIJRFhg+U2U2USnsMHErYo9lvwj0WJK26HZb8I9FMzllyej0IQkyC58roFz6mzbi/QhCFDYqEJYQChSAJgCcCgFCe0JoUjQmEjQpGlRByVpzTJYbvTKldD3Jgp70BLTlWycGRBBgGCCDntVSnacJDhEtIIkSMjOY2qe8Lx56pzmEMMZgEmTJJcScyc/8AtVcWwJ7Pq1nAwQQdxBBz0yUIeSdyltN7OfaPzJADzUFXCOzLSDHhITbferqtQVXBocGsBwyASwAYiN5Ik8SU9k4MqSDhIIO4gg/RQ1HGYIMjURBG/JTWq93PtBtI6rjUFUBpiCCDkYyzCey00zUFoxtpvfVfjpCk8soseHDGCD1h1tBmjYYUJJmATAkwJgbzu1CQ1VdpV6dOlWa2oKhqHmQx1N7Q5oIIrzsIzgHP0NMUqcAmpBNN7iMDjheJw0524ss9k8EbnhG551Ubp1zWhWtzHUOZkAs5stOF2KpnUJbrAwmtUz25fOYW5r6DbIXt5sWgNa7mqhqNZie41AAcwS/s69Ubyom2TwxiCpDZH4cREDjlO3L5LWZWizihjYMn1sZa4uBbiw0BvBMuxRALuCa+sx9BlnFQHCx9dzjTeCKjoJoknXMDr6Kcmxs/rpxUws2Ya4w4mMIGJ08ROSu1XscGU2Pnm6TWc5gLcnOc+pqeqGmo4TtgaSrFSqxz/wAyzNxc6pVY1tTtBwLWtcdjjnvGniZDFfSIdhg4piIIM+CY4EZHIjIg6hbdSt/5LrXo4V2Vms5t4a7rBzs8oAIVa/OvXc5rmvbDWtf2MQaxrQYecU9XMnM67U8kzFu0Ow34R6LG/Lu4f7N/lbNDsN+EeicMuX0ehCFTELnyugVDorvfb7qbRlpx2iPbOQtHorvfb7o6K732+6nWWu9f6z04K90V3vt90vRfe+33TwN6qQShXejO99vugXb3vL3Rgt6qrQnyrP5DveXug3f3vL3TxI3qqFyVr1Y6O732+6Xo7veXuliRvVFz6aain6P73l7pej+95e6MSN6q8pwVgWLj5e6DY+Pl7p4G8KxemOerRsHe8vdJ0d3vt90+xvVTLkwuV7o3vfb7pOi+99vupxI3qoFySVf6L732+6Oiu99vujEnvVnyrlBuGCdCJc46AEZNG/iPlvUnRXe+33SdE977fdGJG9f6QWylmCxz5ObjUhztIkDw048ElEUy0l3UYToHgvdwiNOPrsd0T3vt90dE977fdLWRvX+mtvLCMLG4RMy1xa526Tr5oqXu4twESwmYc5xJ+chO6J732+6Oie99vujWRvX+qgtA/sZ8w4+pSG0Hcz/Rv8K50T3vt90dE977fdGsjev9Z4W7Q7DfhHoqXRPe+33V5jYAG4AfRVWMM+S0THRyEIVMghCEAIQhACEIQAhCEAIQhACEIQAhCEAIQhACEIQAhCEAIQhACEIQAhCEAIQhACEIQAhCEAI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FF00"/>
                </a:solidFill>
              </a:rPr>
              <a:t>Az asztrofizika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FFFF00"/>
                </a:solidFill>
              </a:rPr>
              <a:t>A csillagászat</a:t>
            </a:r>
            <a:r>
              <a:rPr lang="hu-HU" dirty="0">
                <a:solidFill>
                  <a:srgbClr val="FFFF00"/>
                </a:solidFill>
              </a:rPr>
              <a:t> azon része, mely a fizikát alkalmazza a csillagászati </a:t>
            </a:r>
            <a:r>
              <a:rPr lang="hu-HU" dirty="0" smtClean="0">
                <a:solidFill>
                  <a:srgbClr val="FFFF00"/>
                </a:solidFill>
              </a:rPr>
              <a:t>megfigyelések. Manapság </a:t>
            </a:r>
            <a:r>
              <a:rPr lang="hu-HU" dirty="0">
                <a:solidFill>
                  <a:srgbClr val="FFFF00"/>
                </a:solidFill>
              </a:rPr>
              <a:t>a csillagászat szinte minden témaköre komoly fizikai ismeretanyagot feltételez, ezért a csillagászat és az asztrofizika tudománya már-már összefonódik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>
                <a:solidFill>
                  <a:srgbClr val="FFFF00"/>
                </a:solidFill>
              </a:rPr>
              <a:t>magyarázatában.</a:t>
            </a:r>
          </a:p>
        </p:txBody>
      </p:sp>
      <p:sp>
        <p:nvSpPr>
          <p:cNvPr id="9218" name="AutoShape 2" descr="data:image/jpg;base64,/9j/4AAQSkZJRgABAQAAAQABAAD/2wCEAAkGBhAREBQPEBQQEBAQEBUPDxAQEBAPEBAUFRUVFRQQFhQXGyYeFxkjGRQUHy8gIycpLCwsFR4xNTAqNSYrLCkBCQoKDgwOFw8PFykcHBwpLCkpKSksKSkpKSkpKSkpKSkpKSkpKSksKSkpKSkpKSkpKSkpKSkpKSkpKSkpKSksKf/AABEIAMQBAQMBIgACEQEDEQH/xAAcAAABBQEBAQAAAAAAAAAAAAAAAQIDBAUGBwj/xAA7EAABAwEFAwoEBQUAAwAAAAABAAIRAwQFEiExQVFhBhMVIjJicaGx4XKBkaIHFCPB0UJSgpLwJEPx/8QAGQEAAwEBAQAAAAAAAAAAAAAAAAECAwQF/8QAIhEBAAICAgMBAQADAAAAAAAAAAECERIDIRMxYUFRBCJx/9oADAMBAAIRAxEAPwDy5CFgErSZw5qU2b6FgSiUtl+L630LBw7k1Gw8X10CFz6EbDxfXQIXPoRsPF9dAhc+hGw8X10CFgJEbDxfXQIXPpUbDxfW+hYCRGw8X10CFz6EbDxfXQIXPyllGw8X1voWAkRsPF9dAhYEolGw8X1voWAlRsPF9byFgpUbF4vrdQsJbVDst+EeicTlNqanoQhNAWAVvrAKmzbi/QhCUKG4BhTc3iEjUaj9woU+k8tII1CCRkJFdtVEEB7dDs3HcqiZkAQnwmwgEhCVASBQEjgngJCFWAZCcAlATk4IwhJCeUAKZNGQiE4hIgEhEJUoCQEJIT4SEKsEbCAE6EQkCQiE6EQgGwlhLCXCgjQFs0ey34R6LJAWtR7I+EeiqrLl9QehCFTELAK31gFRZtxfoSoQpbhCEqA07qGOaZ/q08dhVG00CxxB2FWLtdDx4rV5T2LsVQIFRsng4ZOHof8AJV+G54JYSBOCqCJhStppwCnYwR6J4g1ZEK0+zqMUCSjAwhhCe5mxNaCpPBhQnPbmkhSMERhUjWjb5LTu+wgjPata02RM4ZQpyioyDC3DdAxRoN5UFscxjcDBJ2vIn6K54sQWzMASEKbCmlizmDQpYT8KA1TgGwiFIGpcCMEjDUsJzlGSlIDitaj2W/CPRY8rYo9lvwj0Tqy5fR6EIVMQsFbywSos34f0ICEqhuEBCVMLFh7Y8V294WDnLv5zXm3tM91wwn6ODR9FxV3Mly9OuexOdYLTTcP/AEOe3ccJDwR9CtKH+S8qdTzTmtVqvShxUJYriqSMarjaZLQBADdAOOZJ3n+FVAV67dczCeFGsz6p1T20VrG7A7NT0bmcezmRmAlrOTzDmqtIgypKNEQtSvYyTBGFwMEb1TqNiRpGqcRjsMy0s2bkxzZzVo5ggos1jLzA8Rx4KcZkfiGjSLjA0ldFdtkiCYjRV2WPAAIz2+O5aNlBwOB2kRwyXTx1wwtKK+HAgNbllqDr4rDfQzzW1aTOgAgRInPj4qhWbCu0ZTDOqMhRFqs1WlRYFz3hcSiDU8NUraadhUYCLCmOKkIUbqaiQhcVGVI4JigzVs0ey34R6LIha9Hst+EeiqrLl9HoQhUxCwSt5YKizfh/SoQhQ6AEqUoQGjc9KXL3Dk1YA67qxcOs2zVSMu44R5BeOcnLKXPEDXZvXvN22VtnuisIwhllLAN2IYY49paUaR1SZeB3hROIqsKK3LW1pcf4VSm1pOeQXVhgpfl8kNZhMhdBZ7K1wIAmBKxbVTIcQAcuCJrg6zlpWS8dDAIGo0I4rrLpbzg56n1zTPWpjUtM5kcP3XnDZByXa8g77/L12ucA5jupUB/tdqRnkRrKnuYVPXbrr05OMrURVY2dZA1GQmdx0Xmd4WMlxA/+5r6JFWy16LnMhjACXNhkyMsRiQfESCuI5Vcj6Li2rZ5xVCXOGRJn+qB+ydKzbqWHmrE9vI+jyDC7fkbyPNRuMgBpIGJxAaM+1wC17u/DypVIkQJjFHmvTLt5P0W4muaDzcBoiGgN7McY14p2xxlbk3jFZeX33yJNGtl12FmLGOzimC1YF4WTm5A3Z6r22/7va5gIAPWlkaCQBPqvLeUPJx7SXO3kDPLJa8dtoZRM57cZUp+aq1KEreqXdAzVSrZ4Wk1XlivsyhNlWw6mFGbPKiaqyyjSTHM3q/WZCz7S6VjaFQhfUGxMnJLTpyc9NqSs7Zu26ErnlSs5NhPIQGwoBA2FqUuyPhHostxWnR7LfhHoqhlyej0IQmxCwVvLAlTZvw/pyVqbKc1Zy3gJ9JsmExaVz2EveI2oOO3b/h7dBqVWwMhmfAL1P8SrcLPdmDsurPaziQ3rH0H1Wb+GvJ00287hzIid65v8beUwNpbZmmW2dkOGRGN2bvoMI+qus9t+WNaxR5xVt8mZKsU6oMAnXgq1ndSq5OaWH+5mn+p/YrcsXJgubNN7ah0jsuA8F0VmZc8w6DkrTs4yqyQRhbEiSd/D+FFyksVnpOgYhiGQptbVe/hBIDQCs+ldVekJeHjKdIA8CVHeN71XUxSZhaMxMAuIMSAYy0CdrSVaRE5c/aKADhhBEjMOiZ35EwtO66Wa2Lg5Gg1P/IezD2i1tQB7gJyG0TC2ryo06lUNs+J1JrRgAaxjWiBLWwNh+qrinMjk6a/JCo7sHEWlpbhBnDJBls8QCu3uq4sJDg4OZOINeJLZyIGa5Xk/RNFzHBpdOFzidM9ANy9Cu9wLQWghpEiT+y15rzEdPM12v2vU6YAyAHgnYUoSrzXoxEQrWhzWNzyByXnt+2wPcQYAa75ru72q/puG2JEarzi8bscetnnmu7/Gr1lyclv9sOetdnAbAWHXoldQ+yHOQs+tYTK7DiXOmlCY/cFrWmyRmcgsquMpbsMLOWsM61M2rPqUJWq+kYhVKwDdFnMHlnVRCqOVqrmoCFy3jtcI4THFPe5RErMEJWrR7LfhHosgrXo9lvwj0RDPk9HoQhNiFhGkVuquy6n7ilMZbcX6yuaKUUyt2ldTv+CtUrr3gfRGjZzdOiSV2PJK7nOqNA2kKe77ixHsT4L03kdyFblUewga9bIeOarx47ldZxOXV9LNsNgfXqR+kzqgZB7z2WDxK+Zb8tdS0V31Hy5z3l7jvJMn1XqH4mcpqddws1F36FEmCNKj9C/w2D57153+REyCPNEVK1trTKrZKZEAgx4FdTdFrIgEEDeMiOMrHo2M7HD/AGWjRs5Gp+5aUg3WWC+i/wDSeQRoHHPy2rXociqVUte5mplr2dkx+/AribM2DILR/lPou6uHlKKFAtcecLtBmAM9ZKqfSTbdyPqUpqtmoRmInEPlu10WJYqnNvcx8Av6uEuMhpBkSdPVekXTykpVGAOGfHblm4LC5VXFZ69QsPVrETTqNgY9Oq4DbmE+OcTiU2jb2wbNfjqZNMOwta4hmFxBDYGZg5+67nknfLqrMi52HIy6YBIA2+K8XvS7KtB8PJMaGZyW1yav2rRILHakAtJIBW0xvGGF+PHcPeqVYHQgxrBmFTvS8xSElcfS5RuAD6eReOsQP6hn8wVWve++eOctc0ZHEMLhOQw7DHFc9f8AH/279FN5muHQ2W9GV8nSHFxDYzAk5TvU1uu4BgnM7Tsy3LkbstLmvBAmDK6trn1hnLQTMLotTWYx6c3/AFiVbuDnyB/CyL2szaYJ1K6W86oosz3Rlm4rlrVRfUIdnBEkEz4LSDjpy9UuquiIaNdyqVrGG5bPouprWNrBA+Z3lYdvcFeGuzCtTIWPaQtm0ulZtentUzVUWZT2qrUV60BUKhXPerSJQOKjKkcoiuaYaEK2KPZb8I9FjLZo9lvwj0Us+T0ehCEMQtanaY3fULJVClbn7ynFtW3F+urZbDwPzCvWLE4gYZ/xBXL2W2GQCftXXXDaWN/VeP026vdDGDhiOp4AErSORtEQ9C5J3Q4x+mPmIHio+W/L1lNjrHZ3YssNaoyQONNh2jeVw/KX8W3GmbNZRzVKIe8TzlXhM9VvAa7dy4R/KFxOf7/yo2iZzKrTnqPToqloaTJn6pWmmd/kubF/Hj9T/KlZf3j5/wAp7QTpGin/AMGqUFm/yC5xt/ePmpBf/j5p7QbpLPzc5k/QK8282aNBMaRA9AuMdfjjv+pULr7fsT2wcvSLJfD29gNYdpJk+ZU5vgMdzjnhz8jmdYMwTu8JXlovursMfNPo3hUmXEwU4vElh3dptQtDs9JALo1JJJ9VBUshaYaDHa/6Fj3TepAwgTJJBO2Fr2a2uc6XDZpoF1VxhhbOWnYbwqYcOIwN288VoWUYjnmSs+k3FkF0V0XfmCVecMpdJyfucGCRltXU/lQ1vVEkDILHsN602RSb1qhMQNnit2rXwsLjsaTA4BcPNa02FYr3lzFtu5xmpWIxHstJAa0fNc7ba/N5Hbtyg+BXm34g8sLVWtL2ONSm0GGscHMMbDB2Ln7svypTPacWntAkwfkuiLa9SmK7Rl6ReFvC5u12mSqtW+MW1VH2hbxaJTrg+pV3qtVqBR1a0qInank8K1oCo1Ver5KlUCys0qqOTCpnNURauW1WsGLZo9lvwj0WOtij2W/CPRZzCOT0ehCFLIKCnZQO0Wt8TJ+gzU6wnVSps14v1udIUqfZAe4bXCG/TUqjbr6qVT1nExk0aBo3AaBZ0pFOW2DnOJSShCRlClaVEnhM0uJLTKjlK1OJNYNVMTAVI0qs5GUjGqegMxKiYVfslCVVImZKZXKFSAMK6Gw2zIDIlY9GitGyNAXZWZhlPbpbtcAcRWjUv3VlMjHpJOQ4rkqlscRDCJ3TmBvV67mBvWf2v+zVxOWcxDtbjrtoTUGb3Zl7tfAJ3KDlTUqUKlJjzTc9jmB4kFsiJkLlLTfECJyHksW132nivuWUxMuUvWxPa6HkkAmMyQeIO5Zwbmt+22rGsp9OFz8lJ9w2rJKdYhSG1Kq9RuKitphUxlc59ObWVMORz8Lpi7PVarvBVFz0Gsoi5KbKiocVGUpcmkrKZVBpC16PZb8I9FkFa9Hst+Eeiyum/o9CELNkFz5XQLnyps24v0iEJVDYIQlCAUJwSBOCDKEoCAE4JgoClYxNaFMxqcEkpU1o0ajWxiJA4DEfpKpMVmpTaWico8+C2rOES3GFmEOY4OaZkxhII1aWnQ5jeM9VC23Zwsilao6uzyU9OqBpmtYvkYbVne1uYEcVPVt8bVkCvkq1a1yrmyJhetN4zks2paJUDnyo3kKJtIwm51RVKihdVRiVxbJYKSoXpz3qF71lbC4LzkKN71G56bKz3Vg7EjEmIJRFhg+U2U2USnsMHErYo9lvwj0WJK26HZb8I9FMzllyej0IQkyC58roFz6mzbi/QhCFDYqEJYQChSAJgCcCgFCe0JoUjQmEjQpGlRByVpzTJYbvTKldD3Jgp70BLTlWycGRBBgGCCDntVSnacJDhEtIIkSMjOY2qe8Lx56pzmEMMZgEmTJJcScyc/8AtVcWwJ7Pq1nAwQQdxBBz0yUIeSdyltN7OfaPzJADzUFXCOzLSDHhITbferqtQVXBocGsBwyASwAYiN5Ik8SU9k4MqSDhIIO4gg/RQ1HGYIMjURBG/JTWq93PtBtI6rjUFUBpiCCDkYyzCey00zUFoxtpvfVfjpCk8soseHDGCD1h1tBmjYYUJJmATAkwJgbzu1CQ1VdpV6dOlWa2oKhqHmQx1N7Q5oIIrzsIzgHP0NMUqcAmpBNN7iMDjheJw0524ss9k8EbnhG551Ubp1zWhWtzHUOZkAs5stOF2KpnUJbrAwmtUz25fOYW5r6DbIXt5sWgNa7mqhqNZie41AAcwS/s69Ubyom2TwxiCpDZH4cREDjlO3L5LWZWizihjYMn1sZa4uBbiw0BvBMuxRALuCa+sx9BlnFQHCx9dzjTeCKjoJoknXMDr6Kcmxs/rpxUws2Ya4w4mMIGJ08ROSu1XscGU2Pnm6TWc5gLcnOc+pqeqGmo4TtgaSrFSqxz/wAyzNxc6pVY1tTtBwLWtcdjjnvGniZDFfSIdhg4piIIM+CY4EZHIjIg6hbdSt/5LrXo4V2Vms5t4a7rBzs8oAIVa/OvXc5rmvbDWtf2MQaxrQYecU9XMnM67U8kzFu0Ow34R6LG/Lu4f7N/lbNDsN+EeicMuX0ehCFTELnyugVDorvfb7qbRlpx2iPbOQtHorvfb7o6K732+6nWWu9f6z04K90V3vt90vRfe+33TwN6qQShXejO99vugXb3vL3Rgt6qrQnyrP5DveXug3f3vL3TxI3qqFyVr1Y6O732+6Xo7veXuliRvVFz6aain6P73l7pej+95e6MSN6q8pwVgWLj5e6DY+Pl7p4G8KxemOerRsHe8vdJ0d3vt90+xvVTLkwuV7o3vfb7pOi+99vupxI3qoFySVf6L732+6Oiu99vujEnvVnyrlBuGCdCJc46AEZNG/iPlvUnRXe+33SdE977fdGJG9f6QWylmCxz5ObjUhztIkDw048ElEUy0l3UYToHgvdwiNOPrsd0T3vt90dE977fdLWRvX+mtvLCMLG4RMy1xa526Tr5oqXu4twESwmYc5xJ+chO6J732+6Oie99vujWRvX+qgtA/sZ8w4+pSG0Hcz/Rv8K50T3vt90dE977fdGsjev9Z4W7Q7DfhHoqXRPe+33V5jYAG4AfRVWMM+S0THRyEIVMghCEAIQhACEIQAhCEAIQhACEIQAhCEAIQhACEIQAhCEAIQhACEIQAhCEAIQhACEIQAhCEAI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220" name="AutoShape 4" descr="data:image/jpg;base64,/9j/4AAQSkZJRgABAQAAAQABAAD/2wCEAAkGBhAREBQPEBQQEBAQEBUPDxAQEBAPEBAUFRUVFRQQFhQXGyYeFxkjGRQUHy8gIycpLCwsFR4xNTAqNSYrLCkBCQoKDgwOFw8PFykcHBwpLCkpKSksKSkpKSkpKSkpKSkpKSkpKSksKSkpKSkpKSkpKSkpKSkpKSkpKSkpKSksKf/AABEIAMQBAQMBIgACEQEDEQH/xAAcAAABBQEBAQAAAAAAAAAAAAAAAQIDBAUGBwj/xAA7EAABAwEFAwoEBQUAAwAAAAABAAIRAwQFEiExQVFhBhMVIjJicaGx4XKBkaIHFCPB0UJSgpLwJEPx/8QAGQEAAwEBAQAAAAAAAAAAAAAAAAECAwQF/8QAIhEBAAICAgMBAQADAAAAAAAAAAECERIDIRMxYUFRBCJx/9oADAMBAAIRAxEAPwDy5CFgErSZw5qU2b6FgSiUtl+L630LBw7k1Gw8X10CFz6EbDxfXQIXPoRsPF9dAhc+hGw8X10CFgJEbDxfXQIXPpUbDxfW+hYCRGw8X10CFz6EbDxfXQIXPyllGw8X1voWAkRsPF9dAhYEolGw8X1voWAlRsPF9byFgpUbF4vrdQsJbVDst+EeicTlNqanoQhNAWAVvrAKmzbi/QhCUKG4BhTc3iEjUaj9woU+k8tII1CCRkJFdtVEEB7dDs3HcqiZkAQnwmwgEhCVASBQEjgngJCFWAZCcAlATk4IwhJCeUAKZNGQiE4hIgEhEJUoCQEJIT4SEKsEbCAE6EQkCQiE6EQgGwlhLCXCgjQFs0ey34R6LJAWtR7I+EeiqrLl9QehCFTELAK31gFRZtxfoSoQpbhCEqA07qGOaZ/q08dhVG00CxxB2FWLtdDx4rV5T2LsVQIFRsng4ZOHof8AJV+G54JYSBOCqCJhStppwCnYwR6J4g1ZEK0+zqMUCSjAwhhCe5mxNaCpPBhQnPbmkhSMERhUjWjb5LTu+wgjPata02RM4ZQpyioyDC3DdAxRoN5UFscxjcDBJ2vIn6K54sQWzMASEKbCmlizmDQpYT8KA1TgGwiFIGpcCMEjDUsJzlGSlIDitaj2W/CPRY8rYo9lvwj0Tqy5fR6EIVMQsFbywSos34f0ICEqhuEBCVMLFh7Y8V294WDnLv5zXm3tM91wwn6ODR9FxV3Mly9OuexOdYLTTcP/AEOe3ccJDwR9CtKH+S8qdTzTmtVqvShxUJYriqSMarjaZLQBADdAOOZJ3n+FVAV67dczCeFGsz6p1T20VrG7A7NT0bmcezmRmAlrOTzDmqtIgypKNEQtSvYyTBGFwMEb1TqNiRpGqcRjsMy0s2bkxzZzVo5ggos1jLzA8Rx4KcZkfiGjSLjA0ldFdtkiCYjRV2WPAAIz2+O5aNlBwOB2kRwyXTx1wwtKK+HAgNbllqDr4rDfQzzW1aTOgAgRInPj4qhWbCu0ZTDOqMhRFqs1WlRYFz3hcSiDU8NUraadhUYCLCmOKkIUbqaiQhcVGVI4JigzVs0ey34R6LIha9Hst+EeiqrLl9HoQhUxCwSt5YKizfh/SoQhQ6AEqUoQGjc9KXL3Dk1YA67qxcOs2zVSMu44R5BeOcnLKXPEDXZvXvN22VtnuisIwhllLAN2IYY49paUaR1SZeB3hROIqsKK3LW1pcf4VSm1pOeQXVhgpfl8kNZhMhdBZ7K1wIAmBKxbVTIcQAcuCJrg6zlpWS8dDAIGo0I4rrLpbzg56n1zTPWpjUtM5kcP3XnDZByXa8g77/L12ucA5jupUB/tdqRnkRrKnuYVPXbrr05OMrURVY2dZA1GQmdx0Xmd4WMlxA/+5r6JFWy16LnMhjACXNhkyMsRiQfESCuI5Vcj6Li2rZ5xVCXOGRJn+qB+ydKzbqWHmrE9vI+jyDC7fkbyPNRuMgBpIGJxAaM+1wC17u/DypVIkQJjFHmvTLt5P0W4muaDzcBoiGgN7McY14p2xxlbk3jFZeX33yJNGtl12FmLGOzimC1YF4WTm5A3Z6r22/7va5gIAPWlkaCQBPqvLeUPJx7SXO3kDPLJa8dtoZRM57cZUp+aq1KEreqXdAzVSrZ4Wk1XlivsyhNlWw6mFGbPKiaqyyjSTHM3q/WZCz7S6VjaFQhfUGxMnJLTpyc9NqSs7Zu26ErnlSs5NhPIQGwoBA2FqUuyPhHostxWnR7LfhHoqhlyej0IQmxCwVvLAlTZvw/pyVqbKc1Zy3gJ9JsmExaVz2EveI2oOO3b/h7dBqVWwMhmfAL1P8SrcLPdmDsurPaziQ3rH0H1Wb+GvJ00287hzIid65v8beUwNpbZmmW2dkOGRGN2bvoMI+qus9t+WNaxR5xVt8mZKsU6oMAnXgq1ndSq5OaWH+5mn+p/YrcsXJgubNN7ah0jsuA8F0VmZc8w6DkrTs4yqyQRhbEiSd/D+FFyksVnpOgYhiGQptbVe/hBIDQCs+ldVekJeHjKdIA8CVHeN71XUxSZhaMxMAuIMSAYy0CdrSVaRE5c/aKADhhBEjMOiZ35EwtO66Wa2Lg5Gg1P/IezD2i1tQB7gJyG0TC2ryo06lUNs+J1JrRgAaxjWiBLWwNh+qrinMjk6a/JCo7sHEWlpbhBnDJBls8QCu3uq4sJDg4OZOINeJLZyIGa5Xk/RNFzHBpdOFzidM9ANy9Cu9wLQWghpEiT+y15rzEdPM12v2vU6YAyAHgnYUoSrzXoxEQrWhzWNzyByXnt+2wPcQYAa75ru72q/puG2JEarzi8bscetnnmu7/Gr1lyclv9sOetdnAbAWHXoldQ+yHOQs+tYTK7DiXOmlCY/cFrWmyRmcgsquMpbsMLOWsM61M2rPqUJWq+kYhVKwDdFnMHlnVRCqOVqrmoCFy3jtcI4THFPe5RErMEJWrR7LfhHosgrXo9lvwj0RDPk9HoQhNiFhGkVuquy6n7ilMZbcX6yuaKUUyt2ldTv+CtUrr3gfRGjZzdOiSV2PJK7nOqNA2kKe77ixHsT4L03kdyFblUewga9bIeOarx47ldZxOXV9LNsNgfXqR+kzqgZB7z2WDxK+Zb8tdS0V31Hy5z3l7jvJMn1XqH4mcpqddws1F36FEmCNKj9C/w2D57153+REyCPNEVK1trTKrZKZEAgx4FdTdFrIgEEDeMiOMrHo2M7HD/AGWjRs5Gp+5aUg3WWC+i/wDSeQRoHHPy2rXociqVUte5mplr2dkx+/AribM2DILR/lPou6uHlKKFAtcecLtBmAM9ZKqfSTbdyPqUpqtmoRmInEPlu10WJYqnNvcx8Av6uEuMhpBkSdPVekXTykpVGAOGfHblm4LC5VXFZ69QsPVrETTqNgY9Oq4DbmE+OcTiU2jb2wbNfjqZNMOwta4hmFxBDYGZg5+67nknfLqrMi52HIy6YBIA2+K8XvS7KtB8PJMaGZyW1yav2rRILHakAtJIBW0xvGGF+PHcPeqVYHQgxrBmFTvS8xSElcfS5RuAD6eReOsQP6hn8wVWve++eOctc0ZHEMLhOQw7DHFc9f8AH/279FN5muHQ2W9GV8nSHFxDYzAk5TvU1uu4BgnM7Tsy3LkbstLmvBAmDK6trn1hnLQTMLotTWYx6c3/AFiVbuDnyB/CyL2szaYJ1K6W86oosz3Rlm4rlrVRfUIdnBEkEz4LSDjpy9UuquiIaNdyqVrGG5bPouprWNrBA+Z3lYdvcFeGuzCtTIWPaQtm0ulZtentUzVUWZT2qrUV60BUKhXPerSJQOKjKkcoiuaYaEK2KPZb8I9FjLZo9lvwj0Us+T0ehCEMQtanaY3fULJVClbn7ynFtW3F+urZbDwPzCvWLE4gYZ/xBXL2W2GQCftXXXDaWN/VeP026vdDGDhiOp4AErSORtEQ9C5J3Q4x+mPmIHio+W/L1lNjrHZ3YssNaoyQONNh2jeVw/KX8W3GmbNZRzVKIe8TzlXhM9VvAa7dy4R/KFxOf7/yo2iZzKrTnqPToqloaTJn6pWmmd/kubF/Hj9T/KlZf3j5/wAp7QTpGin/AMGqUFm/yC5xt/ePmpBf/j5p7QbpLPzc5k/QK8282aNBMaRA9AuMdfjjv+pULr7fsT2wcvSLJfD29gNYdpJk+ZU5vgMdzjnhz8jmdYMwTu8JXlovursMfNPo3hUmXEwU4vElh3dptQtDs9JALo1JJJ9VBUshaYaDHa/6Fj3TepAwgTJJBO2Fr2a2uc6XDZpoF1VxhhbOWnYbwqYcOIwN288VoWUYjnmSs+k3FkF0V0XfmCVecMpdJyfucGCRltXU/lQ1vVEkDILHsN602RSb1qhMQNnit2rXwsLjsaTA4BcPNa02FYr3lzFtu5xmpWIxHstJAa0fNc7ba/N5Hbtyg+BXm34g8sLVWtL2ONSm0GGscHMMbDB2Ln7svypTPacWntAkwfkuiLa9SmK7Rl6ReFvC5u12mSqtW+MW1VH2hbxaJTrg+pV3qtVqBR1a0qInank8K1oCo1Ver5KlUCys0qqOTCpnNURauW1WsGLZo9lvwj0WOtij2W/CPRZzCOT0ehCFLIKCnZQO0Wt8TJ+gzU6wnVSps14v1udIUqfZAe4bXCG/TUqjbr6qVT1nExk0aBo3AaBZ0pFOW2DnOJSShCRlClaVEnhM0uJLTKjlK1OJNYNVMTAVI0qs5GUjGqegMxKiYVfslCVVImZKZXKFSAMK6Gw2zIDIlY9GitGyNAXZWZhlPbpbtcAcRWjUv3VlMjHpJOQ4rkqlscRDCJ3TmBvV67mBvWf2v+zVxOWcxDtbjrtoTUGb3Zl7tfAJ3KDlTUqUKlJjzTc9jmB4kFsiJkLlLTfECJyHksW132nivuWUxMuUvWxPa6HkkAmMyQeIO5Zwbmt+22rGsp9OFz8lJ9w2rJKdYhSG1Kq9RuKitphUxlc59ObWVMORz8Lpi7PVarvBVFz0Gsoi5KbKiocVGUpcmkrKZVBpC16PZb8I9FkFa9Hst+Eeiyum/o9CELNkFz5XQLnyps24v0iEJVDYIQlCAUJwSBOCDKEoCAE4JgoClYxNaFMxqcEkpU1o0ajWxiJA4DEfpKpMVmpTaWico8+C2rOES3GFmEOY4OaZkxhII1aWnQ5jeM9VC23Zwsilao6uzyU9OqBpmtYvkYbVne1uYEcVPVt8bVkCvkq1a1yrmyJhetN4zks2paJUDnyo3kKJtIwm51RVKihdVRiVxbJYKSoXpz3qF71lbC4LzkKN71G56bKz3Vg7EjEmIJRFhg+U2U2USnsMHErYo9lvwj0WJK26HZb8I9FMzllyej0IQkyC58roFz6mzbi/QhCFDYqEJYQChSAJgCcCgFCe0JoUjQmEjQpGlRByVpzTJYbvTKldD3Jgp70BLTlWycGRBBgGCCDntVSnacJDhEtIIkSMjOY2qe8Lx56pzmEMMZgEmTJJcScyc/8AtVcWwJ7Pq1nAwQQdxBBz0yUIeSdyltN7OfaPzJADzUFXCOzLSDHhITbferqtQVXBocGsBwyASwAYiN5Ik8SU9k4MqSDhIIO4gg/RQ1HGYIMjURBG/JTWq93PtBtI6rjUFUBpiCCDkYyzCey00zUFoxtpvfVfjpCk8soseHDGCD1h1tBmjYYUJJmATAkwJgbzu1CQ1VdpV6dOlWa2oKhqHmQx1N7Q5oIIrzsIzgHP0NMUqcAmpBNN7iMDjheJw0524ss9k8EbnhG551Ubp1zWhWtzHUOZkAs5stOF2KpnUJbrAwmtUz25fOYW5r6DbIXt5sWgNa7mqhqNZie41AAcwS/s69Ubyom2TwxiCpDZH4cREDjlO3L5LWZWizihjYMn1sZa4uBbiw0BvBMuxRALuCa+sx9BlnFQHCx9dzjTeCKjoJoknXMDr6Kcmxs/rpxUws2Ya4w4mMIGJ08ROSu1XscGU2Pnm6TWc5gLcnOc+pqeqGmo4TtgaSrFSqxz/wAyzNxc6pVY1tTtBwLWtcdjjnvGniZDFfSIdhg4piIIM+CY4EZHIjIg6hbdSt/5LrXo4V2Vms5t4a7rBzs8oAIVa/OvXc5rmvbDWtf2MQaxrQYecU9XMnM67U8kzFu0Ow34R6LG/Lu4f7N/lbNDsN+EeicMuX0ehCFTELnyugVDorvfb7qbRlpx2iPbOQtHorvfb7o6K732+6nWWu9f6z04K90V3vt90vRfe+33TwN6qQShXejO99vugXb3vL3Rgt6qrQnyrP5DveXug3f3vL3TxI3qqFyVr1Y6O732+6Xo7veXuliRvVFz6aain6P73l7pej+95e6MSN6q8pwVgWLj5e6DY+Pl7p4G8KxemOerRsHe8vdJ0d3vt90+xvVTLkwuV7o3vfb7pOi+99vupxI3qoFySVf6L732+6Oiu99vujEnvVnyrlBuGCdCJc46AEZNG/iPlvUnRXe+33SdE977fdGJG9f6QWylmCxz5ObjUhztIkDw048ElEUy0l3UYToHgvdwiNOPrsd0T3vt90dE977fdLWRvX+mtvLCMLG4RMy1xa526Tr5oqXu4twESwmYc5xJ+chO6J732+6Oie99vujWRvX+qgtA/sZ8w4+pSG0Hcz/Rv8K50T3vt90dE977fdGsjev9Z4W7Q7DfhHoqXRPe+33V5jYAG4AfRVWMM+S0THRyEIVMghCEAIQhACEIQAhCEAIQhACEIQAhCEAIQhACEIQAhCEAIQhACEIQAhCEAIQhACEIQAhCEAIQh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A </a:t>
            </a:r>
            <a:r>
              <a:rPr lang="hu-HU" dirty="0">
                <a:solidFill>
                  <a:srgbClr val="FFFF00"/>
                </a:solidFill>
              </a:rPr>
              <a:t>csillagászat egyike azon kevés tudományoknak, ahol az </a:t>
            </a:r>
            <a:r>
              <a:rPr lang="hu-HU" dirty="0" smtClean="0">
                <a:solidFill>
                  <a:srgbClr val="FFFF00"/>
                </a:solidFill>
              </a:rPr>
              <a:t>amatőrök</a:t>
            </a:r>
            <a:r>
              <a:rPr lang="hu-HU" dirty="0">
                <a:solidFill>
                  <a:srgbClr val="FFFF00"/>
                </a:solidFill>
              </a:rPr>
              <a:t> még mindig aktív szerepet játszanak, különösen a rövid ideig tartó jelenségekhez kapcsolódó felfedezések és megfigyelések terén</a:t>
            </a:r>
            <a:r>
              <a:rPr lang="hu-HU" dirty="0" smtClean="0">
                <a:solidFill>
                  <a:srgbClr val="FFFF00"/>
                </a:solidFill>
              </a:rPr>
              <a:t>.</a:t>
            </a:r>
            <a:r>
              <a:rPr lang="hu-HU" dirty="0">
                <a:solidFill>
                  <a:srgbClr val="FFFF00"/>
                </a:solidFill>
              </a:rPr>
              <a:t> A csillagászatot nem szabad összekeverni az asztrológiával, ami megpróbálja az emberek sorsát megjósolni égitestek jellemzőiből</a:t>
            </a:r>
            <a:r>
              <a:rPr lang="hu-HU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FF00"/>
                </a:solidFill>
              </a:rPr>
              <a:t>A csillagászat részterületei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FFFF00"/>
                </a:solidFill>
              </a:rPr>
              <a:t>Az </a:t>
            </a:r>
            <a:r>
              <a:rPr lang="hu-HU" dirty="0">
                <a:solidFill>
                  <a:srgbClr val="FFFF00"/>
                </a:solidFill>
              </a:rPr>
              <a:t>ókori görög, és a középkori Európában az égitestek Földről észlelt látszólagos mozgását úgy magyarázták, hogy a világ közepén van a Föld, körülötte pedig az égi szférákon (gömbökön) mozognak az égitestek. Ebben a világmodellben az égitestek földtől mért távolsága nagyjából azonos. Tehát nem gondolták a világmindenséget nagynak, nem gondolták, hogy egyes égitestek ezermilliárdszor messzebb vannak a Földtől, mint másikak.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>
                <a:solidFill>
                  <a:srgbClr val="FFFF00"/>
                </a:solidFill>
              </a:rPr>
              <a:t>A</a:t>
            </a:r>
            <a:r>
              <a:rPr lang="hu-HU" dirty="0">
                <a:solidFill>
                  <a:srgbClr val="FFFF00"/>
                </a:solidFill>
              </a:rPr>
              <a:t> 20. század óta a szakcsillagászat két ágra </a:t>
            </a:r>
            <a:r>
              <a:rPr lang="hu-HU" dirty="0" smtClean="0">
                <a:solidFill>
                  <a:srgbClr val="FFFF00"/>
                </a:solidFill>
              </a:rPr>
              <a:t>bomlik:megfigyelő csillagászatra       </a:t>
            </a:r>
            <a:r>
              <a:rPr lang="hu-HU" dirty="0">
                <a:solidFill>
                  <a:srgbClr val="FFFF00"/>
                </a:solidFill>
              </a:rPr>
              <a:t> </a:t>
            </a: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dirty="0">
                <a:solidFill>
                  <a:srgbClr val="FFFF00"/>
                </a:solidFill>
              </a:rPr>
              <a:t>	</a:t>
            </a:r>
            <a:r>
              <a:rPr lang="hu-HU" dirty="0" smtClean="0">
                <a:solidFill>
                  <a:srgbClr val="FFFF00"/>
                </a:solidFill>
              </a:rPr>
              <a:t>és</a:t>
            </a:r>
            <a:r>
              <a:rPr lang="hu-HU" dirty="0">
                <a:solidFill>
                  <a:srgbClr val="FFFF00"/>
                </a:solidFill>
              </a:rPr>
              <a:t> </a:t>
            </a:r>
            <a:r>
              <a:rPr lang="hu-HU" dirty="0" smtClean="0">
                <a:solidFill>
                  <a:srgbClr val="FFFF00"/>
                </a:solidFill>
              </a:rPr>
              <a:t>asztrofizikára.</a:t>
            </a:r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Jóllehet</a:t>
            </a:r>
            <a:r>
              <a:rPr lang="hu-HU" dirty="0">
                <a:solidFill>
                  <a:srgbClr val="FFFF00"/>
                </a:solidFill>
              </a:rPr>
              <a:t>, minden csillagász felhasználja a másik alapjait, de a csillagászok szakosodnak az egyik vagy a másik </a:t>
            </a:r>
            <a:r>
              <a:rPr lang="hu-HU" dirty="0" smtClean="0">
                <a:solidFill>
                  <a:srgbClr val="FFFF00"/>
                </a:solidFill>
              </a:rPr>
              <a:t>tudományterületre.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rgbClr val="FFFF00"/>
                </a:solidFill>
              </a:rPr>
              <a:t>A megfigyelő csillagászat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A </a:t>
            </a:r>
            <a:r>
              <a:rPr lang="hu-HU" dirty="0">
                <a:solidFill>
                  <a:srgbClr val="FFFF00"/>
                </a:solidFill>
              </a:rPr>
              <a:t>megfigyelő csillagászat az adatok gyűjtésére szakosodik, melynek része eszközök építése és fenntartása valamint a megszerzett adatok feldolgozása. Ezt az ágat ma többnyire </a:t>
            </a:r>
            <a:r>
              <a:rPr lang="hu-HU" b="1" dirty="0">
                <a:solidFill>
                  <a:srgbClr val="FFFF00"/>
                </a:solidFill>
              </a:rPr>
              <a:t>asztronómiának</a:t>
            </a:r>
            <a:r>
              <a:rPr lang="hu-HU" dirty="0">
                <a:solidFill>
                  <a:srgbClr val="FFFF00"/>
                </a:solidFill>
              </a:rPr>
              <a:t> vagy egyszerűen </a:t>
            </a:r>
            <a:r>
              <a:rPr lang="hu-HU" b="1" dirty="0">
                <a:solidFill>
                  <a:srgbClr val="FFFF00"/>
                </a:solidFill>
              </a:rPr>
              <a:t>csillagászatnak</a:t>
            </a:r>
            <a:r>
              <a:rPr lang="hu-HU" dirty="0">
                <a:solidFill>
                  <a:srgbClr val="FFFF00"/>
                </a:solidFill>
              </a:rPr>
              <a:t> nevezik.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solidFill>
                  <a:srgbClr val="FFFF00"/>
                </a:solidFill>
              </a:rPr>
              <a:t>Az</a:t>
            </a:r>
            <a:r>
              <a:rPr lang="hu-HU" dirty="0">
                <a:solidFill>
                  <a:srgbClr val="FFFF00"/>
                </a:solidFill>
              </a:rPr>
              <a:t> </a:t>
            </a:r>
            <a:r>
              <a:rPr lang="hu-HU" b="1" dirty="0">
                <a:solidFill>
                  <a:srgbClr val="FFFF00"/>
                </a:solidFill>
              </a:rPr>
              <a:t>asztrofizika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	Az</a:t>
            </a:r>
            <a:r>
              <a:rPr lang="hu-HU" dirty="0">
                <a:solidFill>
                  <a:srgbClr val="FFFF00"/>
                </a:solidFill>
              </a:rPr>
              <a:t> </a:t>
            </a:r>
            <a:r>
              <a:rPr lang="hu-HU" b="1" dirty="0">
                <a:solidFill>
                  <a:srgbClr val="FFFF00"/>
                </a:solidFill>
              </a:rPr>
              <a:t>asztrofizika</a:t>
            </a:r>
            <a:r>
              <a:rPr lang="hu-HU" dirty="0">
                <a:solidFill>
                  <a:srgbClr val="FFFF00"/>
                </a:solidFill>
              </a:rPr>
              <a:t> azzal foglalkozik, hogy fizikai modelleket dolgozzon ki a megfigyelések magyarázatára.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FF00"/>
                </a:solidFill>
              </a:rPr>
              <a:t>A </a:t>
            </a:r>
            <a:r>
              <a:rPr lang="hu-HU" dirty="0" smtClean="0">
                <a:solidFill>
                  <a:srgbClr val="FFFF00"/>
                </a:solidFill>
              </a:rPr>
              <a:t>csillagászatot </a:t>
            </a:r>
            <a:r>
              <a:rPr lang="hu-HU" dirty="0">
                <a:solidFill>
                  <a:srgbClr val="FFFF00"/>
                </a:solidFill>
              </a:rPr>
              <a:t>feloszthatjuk további három módon </a:t>
            </a:r>
            <a:r>
              <a:rPr lang="hu-HU" dirty="0" smtClean="0">
                <a:solidFill>
                  <a:srgbClr val="FFFF00"/>
                </a:solidFill>
              </a:rPr>
              <a:t>is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FFFF00"/>
                </a:solidFill>
              </a:rPr>
              <a:t>tárgya</a:t>
            </a:r>
            <a:r>
              <a:rPr lang="hu-HU" dirty="0">
                <a:solidFill>
                  <a:srgbClr val="FFFF00"/>
                </a:solidFill>
              </a:rPr>
              <a:t> szerint, gyakran a vizsgált helyet jelenti: például galaktikus csillagászat, vagy </a:t>
            </a:r>
            <a:r>
              <a:rPr lang="hu-HU" dirty="0" smtClean="0">
                <a:solidFill>
                  <a:srgbClr val="FFFF00"/>
                </a:solidFill>
              </a:rPr>
              <a:t>a</a:t>
            </a:r>
          </a:p>
          <a:p>
            <a:r>
              <a:rPr lang="hu-HU" b="1" dirty="0">
                <a:solidFill>
                  <a:srgbClr val="FFFF00"/>
                </a:solidFill>
              </a:rPr>
              <a:t>vizsgált probléma</a:t>
            </a:r>
            <a:r>
              <a:rPr lang="hu-HU" dirty="0">
                <a:solidFill>
                  <a:srgbClr val="FFFF00"/>
                </a:solidFill>
              </a:rPr>
              <a:t> szerint, mint például csillagfejlődés </a:t>
            </a:r>
            <a:r>
              <a:rPr lang="hu-HU" dirty="0" smtClean="0">
                <a:solidFill>
                  <a:srgbClr val="FFFF00"/>
                </a:solidFill>
              </a:rPr>
              <a:t>vagy </a:t>
            </a:r>
            <a:r>
              <a:rPr lang="hu-HU" dirty="0">
                <a:solidFill>
                  <a:srgbClr val="FFFF00"/>
                </a:solidFill>
              </a:rPr>
              <a:t>kozmológia, esetleg </a:t>
            </a:r>
            <a:r>
              <a:rPr lang="hu-HU" dirty="0" smtClean="0">
                <a:solidFill>
                  <a:srgbClr val="FFFF00"/>
                </a:solidFill>
              </a:rPr>
              <a:t>a</a:t>
            </a:r>
          </a:p>
          <a:p>
            <a:r>
              <a:rPr lang="hu-HU" b="1" dirty="0">
                <a:solidFill>
                  <a:srgbClr val="FFFF00"/>
                </a:solidFill>
              </a:rPr>
              <a:t>vizsgálat módja</a:t>
            </a:r>
            <a:r>
              <a:rPr lang="hu-HU" dirty="0">
                <a:solidFill>
                  <a:srgbClr val="FFFF00"/>
                </a:solidFill>
              </a:rPr>
              <a:t> szerint is, például röntgencsillagászat.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</Words>
  <Application>Microsoft Office PowerPoint</Application>
  <PresentationFormat>Diavetítés a képernyőre (4:3 oldalarány)</PresentationFormat>
  <Paragraphs>40</Paragraphs>
  <Slides>16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Csillagászat</vt:lpstr>
      <vt:lpstr>A csillagászat (másnéven Asztronómia)</vt:lpstr>
      <vt:lpstr>Az asztrofizika</vt:lpstr>
      <vt:lpstr>4. dia</vt:lpstr>
      <vt:lpstr>A csillagászat részterületei </vt:lpstr>
      <vt:lpstr>6. dia</vt:lpstr>
      <vt:lpstr>A megfigyelő csillagászat</vt:lpstr>
      <vt:lpstr>   Az asztrofizika</vt:lpstr>
      <vt:lpstr>A csillagászatot feloszthatjuk további három módon is</vt:lpstr>
      <vt:lpstr>A megfigyelés módja szerint is két részre oszthatjuk</vt:lpstr>
      <vt:lpstr>A csillagászat rövid története </vt:lpstr>
      <vt:lpstr>12. dia</vt:lpstr>
      <vt:lpstr>13. dia</vt:lpstr>
      <vt:lpstr>14. dia</vt:lpstr>
      <vt:lpstr>15. dia</vt:lpstr>
      <vt:lpstr>Készítette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Csillagászat</dc:title>
  <dc:creator>Kocka</dc:creator>
  <cp:lastModifiedBy>Kocka</cp:lastModifiedBy>
  <cp:revision>17</cp:revision>
  <dcterms:created xsi:type="dcterms:W3CDTF">2011-02-27T10:58:49Z</dcterms:created>
  <dcterms:modified xsi:type="dcterms:W3CDTF">2011-02-27T18:13:18Z</dcterms:modified>
</cp:coreProperties>
</file>