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40D6-CE78-45F7-BA4C-D1C80ECDA96E}" type="datetimeFigureOut">
              <a:rPr lang="hu-HU" smtClean="0"/>
              <a:t>2011.04.04.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0375-4BB5-404A-8193-5878C143E9B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40D6-CE78-45F7-BA4C-D1C80ECDA96E}" type="datetimeFigureOut">
              <a:rPr lang="hu-HU" smtClean="0"/>
              <a:t>2011.04.04.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0375-4BB5-404A-8193-5878C143E9B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40D6-CE78-45F7-BA4C-D1C80ECDA96E}" type="datetimeFigureOut">
              <a:rPr lang="hu-HU" smtClean="0"/>
              <a:t>2011.04.04.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0375-4BB5-404A-8193-5878C143E9B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40D6-CE78-45F7-BA4C-D1C80ECDA96E}" type="datetimeFigureOut">
              <a:rPr lang="hu-HU" smtClean="0"/>
              <a:t>2011.04.04.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0375-4BB5-404A-8193-5878C143E9B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40D6-CE78-45F7-BA4C-D1C80ECDA96E}" type="datetimeFigureOut">
              <a:rPr lang="hu-HU" smtClean="0"/>
              <a:t>2011.04.04.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0375-4BB5-404A-8193-5878C143E9B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40D6-CE78-45F7-BA4C-D1C80ECDA96E}" type="datetimeFigureOut">
              <a:rPr lang="hu-HU" smtClean="0"/>
              <a:t>2011.04.04.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0375-4BB5-404A-8193-5878C143E9B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40D6-CE78-45F7-BA4C-D1C80ECDA96E}" type="datetimeFigureOut">
              <a:rPr lang="hu-HU" smtClean="0"/>
              <a:t>2011.04.04.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0375-4BB5-404A-8193-5878C143E9B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40D6-CE78-45F7-BA4C-D1C80ECDA96E}" type="datetimeFigureOut">
              <a:rPr lang="hu-HU" smtClean="0"/>
              <a:t>2011.04.04.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0375-4BB5-404A-8193-5878C143E9B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40D6-CE78-45F7-BA4C-D1C80ECDA96E}" type="datetimeFigureOut">
              <a:rPr lang="hu-HU" smtClean="0"/>
              <a:t>2011.04.04.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0375-4BB5-404A-8193-5878C143E9B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40D6-CE78-45F7-BA4C-D1C80ECDA96E}" type="datetimeFigureOut">
              <a:rPr lang="hu-HU" smtClean="0"/>
              <a:t>2011.04.04.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0375-4BB5-404A-8193-5878C143E9B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40D6-CE78-45F7-BA4C-D1C80ECDA96E}" type="datetimeFigureOut">
              <a:rPr lang="hu-HU" smtClean="0"/>
              <a:t>2011.04.04.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0375-4BB5-404A-8193-5878C143E9B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E40D6-CE78-45F7-BA4C-D1C80ECDA96E}" type="datetimeFigureOut">
              <a:rPr lang="hu-HU" smtClean="0"/>
              <a:t>2011.04.04.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90375-4BB5-404A-8193-5878C143E9B3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 rot="21282743">
            <a:off x="734766" y="1119709"/>
            <a:ext cx="7772400" cy="1470025"/>
          </a:xfrm>
        </p:spPr>
        <p:txBody>
          <a:bodyPr/>
          <a:lstStyle/>
          <a:p>
            <a:r>
              <a:rPr lang="hu-HU" b="1" dirty="0" smtClean="0">
                <a:latin typeface="Berlin Sans FB" pitchFamily="34" charset="0"/>
              </a:rPr>
              <a:t>Számítástechnika története</a:t>
            </a:r>
            <a:endParaRPr lang="hu-HU" b="1" dirty="0">
              <a:latin typeface="Berlin Sans FB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2852936"/>
            <a:ext cx="6400800" cy="1752600"/>
          </a:xfrm>
        </p:spPr>
        <p:txBody>
          <a:bodyPr/>
          <a:lstStyle/>
          <a:p>
            <a:r>
              <a:rPr lang="hu-HU" dirty="0" smtClean="0">
                <a:latin typeface="Brush Script MT" pitchFamily="66" charset="0"/>
              </a:rPr>
              <a:t>Szalontai Fanni</a:t>
            </a:r>
          </a:p>
          <a:p>
            <a:r>
              <a:rPr lang="hu-HU" dirty="0" smtClean="0">
                <a:latin typeface="Brush Script MT" pitchFamily="66" charset="0"/>
              </a:rPr>
              <a:t>9.H</a:t>
            </a:r>
            <a:endParaRPr lang="hu-HU" dirty="0"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16632"/>
            <a:ext cx="6228184" cy="6741367"/>
          </a:xfrm>
        </p:spPr>
        <p:txBody>
          <a:bodyPr>
            <a:normAutofit fontScale="40000" lnSpcReduction="20000"/>
          </a:bodyPr>
          <a:lstStyle/>
          <a:p>
            <a:r>
              <a:rPr lang="hu-HU" sz="3500" dirty="0" smtClean="0">
                <a:latin typeface="Matura MT Script Capitals" pitchFamily="66" charset="0"/>
              </a:rPr>
              <a:t>1980: Sinclair </a:t>
            </a:r>
            <a:r>
              <a:rPr lang="hu-HU" sz="3500" dirty="0" err="1" smtClean="0">
                <a:latin typeface="Matura MT Script Capitals" pitchFamily="66" charset="0"/>
              </a:rPr>
              <a:t>Zx</a:t>
            </a:r>
            <a:r>
              <a:rPr lang="hu-HU" sz="3500" dirty="0" smtClean="0">
                <a:latin typeface="Matura MT Script Capitals" pitchFamily="66" charset="0"/>
              </a:rPr>
              <a:t> 80-as Z80 CPU, 1 </a:t>
            </a:r>
            <a:r>
              <a:rPr lang="hu-HU" sz="3500" dirty="0" err="1" smtClean="0">
                <a:latin typeface="Matura MT Script Capitals" pitchFamily="66" charset="0"/>
              </a:rPr>
              <a:t>Kb</a:t>
            </a:r>
            <a:r>
              <a:rPr lang="hu-HU" sz="3500" dirty="0" smtClean="0">
                <a:latin typeface="Matura MT Script Capitals" pitchFamily="66" charset="0"/>
              </a:rPr>
              <a:t> RAM, 4 </a:t>
            </a:r>
            <a:r>
              <a:rPr lang="hu-HU" sz="3500" dirty="0" err="1" smtClean="0">
                <a:latin typeface="Matura MT Script Capitals" pitchFamily="66" charset="0"/>
              </a:rPr>
              <a:t>Kb</a:t>
            </a:r>
            <a:r>
              <a:rPr lang="hu-HU" sz="3500" dirty="0" smtClean="0">
                <a:latin typeface="Matura MT Script Capitals" pitchFamily="66" charset="0"/>
              </a:rPr>
              <a:t> ROM.</a:t>
            </a:r>
          </a:p>
          <a:p>
            <a:r>
              <a:rPr lang="hu-HU" sz="3500" dirty="0" smtClean="0">
                <a:latin typeface="Matura MT Script Capitals" pitchFamily="66" charset="0"/>
              </a:rPr>
              <a:t>1981: a Xerox Star rendszer, az első </a:t>
            </a:r>
            <a:r>
              <a:rPr lang="hu-HU" sz="3500" dirty="0" err="1" smtClean="0">
                <a:latin typeface="Matura MT Script Capitals" pitchFamily="66" charset="0"/>
              </a:rPr>
              <a:t>Wimp</a:t>
            </a:r>
            <a:r>
              <a:rPr lang="hu-HU" sz="3500" dirty="0" smtClean="0">
                <a:latin typeface="Matura MT Script Capitals" pitchFamily="66" charset="0"/>
              </a:rPr>
              <a:t> rendszer (</a:t>
            </a:r>
            <a:r>
              <a:rPr lang="hu-HU" sz="3500" dirty="0" err="1" smtClean="0">
                <a:latin typeface="Matura MT Script Capitals" pitchFamily="66" charset="0"/>
              </a:rPr>
              <a:t>windows</a:t>
            </a:r>
            <a:r>
              <a:rPr lang="hu-HU" sz="3500" dirty="0" smtClean="0">
                <a:latin typeface="Matura MT Script Capitals" pitchFamily="66" charset="0"/>
              </a:rPr>
              <a:t>, </a:t>
            </a:r>
            <a:r>
              <a:rPr lang="hu-HU" sz="3500" dirty="0" err="1" smtClean="0">
                <a:latin typeface="Matura MT Script Capitals" pitchFamily="66" charset="0"/>
              </a:rPr>
              <a:t>icons</a:t>
            </a:r>
            <a:r>
              <a:rPr lang="hu-HU" sz="3500" dirty="0" smtClean="0">
                <a:latin typeface="Matura MT Script Capitals" pitchFamily="66" charset="0"/>
              </a:rPr>
              <a:t>, </a:t>
            </a:r>
            <a:r>
              <a:rPr lang="hu-HU" sz="3500" dirty="0" err="1" smtClean="0">
                <a:latin typeface="Matura MT Script Capitals" pitchFamily="66" charset="0"/>
              </a:rPr>
              <a:t>menus</a:t>
            </a:r>
            <a:r>
              <a:rPr lang="hu-HU" sz="3500" dirty="0" smtClean="0">
                <a:latin typeface="Matura MT Script Capitals" pitchFamily="66" charset="0"/>
              </a:rPr>
              <a:t>, </a:t>
            </a:r>
            <a:r>
              <a:rPr lang="hu-HU" sz="3500" dirty="0" err="1" smtClean="0">
                <a:latin typeface="Matura MT Script Capitals" pitchFamily="66" charset="0"/>
              </a:rPr>
              <a:t>poiting</a:t>
            </a:r>
            <a:r>
              <a:rPr lang="hu-HU" sz="3500" dirty="0" smtClean="0">
                <a:latin typeface="Matura MT Script Capitals" pitchFamily="66" charset="0"/>
              </a:rPr>
              <a:t> </a:t>
            </a:r>
            <a:r>
              <a:rPr lang="hu-HU" sz="3500" dirty="0" err="1" smtClean="0">
                <a:latin typeface="Matura MT Script Capitals" pitchFamily="66" charset="0"/>
              </a:rPr>
              <a:t>device</a:t>
            </a:r>
            <a:r>
              <a:rPr lang="hu-HU" sz="3500" dirty="0" smtClean="0">
                <a:latin typeface="Matura MT Script Capitals" pitchFamily="66" charset="0"/>
              </a:rPr>
              <a:t> </a:t>
            </a:r>
            <a:r>
              <a:rPr lang="hu-HU" sz="3500" dirty="0" err="1" smtClean="0">
                <a:latin typeface="Matura MT Script Capitals" pitchFamily="66" charset="0"/>
              </a:rPr>
              <a:t>röviditése</a:t>
            </a:r>
            <a:r>
              <a:rPr lang="hu-HU" sz="3500" dirty="0" smtClean="0">
                <a:latin typeface="Matura MT Script Capitals" pitchFamily="66" charset="0"/>
              </a:rPr>
              <a:t>, a grafikus felhasználói interfész másik neve).</a:t>
            </a:r>
          </a:p>
          <a:p>
            <a:r>
              <a:rPr lang="hu-HU" sz="3500" dirty="0" smtClean="0">
                <a:latin typeface="Matura MT Script Capitals" pitchFamily="66" charset="0"/>
              </a:rPr>
              <a:t>1981: Hewlett-Packard szuperchip (45000 komponens tartalmaz, 1,8 millió, két 32 bites számot tud összeszorozni másodpercenként).</a:t>
            </a:r>
          </a:p>
          <a:p>
            <a:r>
              <a:rPr lang="hu-HU" sz="3500" dirty="0" smtClean="0">
                <a:latin typeface="Matura MT Script Capitals" pitchFamily="66" charset="0"/>
              </a:rPr>
              <a:t>1982: Commodore 64-es (6510 CPU, 8 </a:t>
            </a:r>
            <a:r>
              <a:rPr lang="hu-HU" sz="3500" dirty="0" err="1" smtClean="0">
                <a:latin typeface="Matura MT Script Capitals" pitchFamily="66" charset="0"/>
              </a:rPr>
              <a:t>Kb</a:t>
            </a:r>
            <a:r>
              <a:rPr lang="hu-HU" sz="3500" dirty="0" smtClean="0">
                <a:latin typeface="Matura MT Script Capitals" pitchFamily="66" charset="0"/>
              </a:rPr>
              <a:t> </a:t>
            </a:r>
            <a:r>
              <a:rPr lang="hu-HU" sz="3500" dirty="0" err="1" smtClean="0">
                <a:latin typeface="Matura MT Script Capitals" pitchFamily="66" charset="0"/>
              </a:rPr>
              <a:t>ROM-ban</a:t>
            </a:r>
            <a:r>
              <a:rPr lang="hu-HU" sz="3500" dirty="0" smtClean="0">
                <a:latin typeface="Matura MT Script Capitals" pitchFamily="66" charset="0"/>
              </a:rPr>
              <a:t> Basic értelmező)</a:t>
            </a:r>
          </a:p>
          <a:p>
            <a:r>
              <a:rPr lang="hu-HU" sz="3500" dirty="0" smtClean="0">
                <a:latin typeface="Matura MT Script Capitals" pitchFamily="66" charset="0"/>
              </a:rPr>
              <a:t>1982: Intel 80286 mikroprocesszor (AT-hez).</a:t>
            </a:r>
          </a:p>
          <a:p>
            <a:r>
              <a:rPr lang="hu-HU" sz="3500" dirty="0" smtClean="0">
                <a:latin typeface="Matura MT Script Capitals" pitchFamily="66" charset="0"/>
              </a:rPr>
              <a:t>1983: IBM PC/XT Intel 8088 CPU, 10 </a:t>
            </a:r>
            <a:r>
              <a:rPr lang="hu-HU" sz="3500" dirty="0" err="1" smtClean="0">
                <a:latin typeface="Matura MT Script Capitals" pitchFamily="66" charset="0"/>
              </a:rPr>
              <a:t>Mb</a:t>
            </a:r>
            <a:r>
              <a:rPr lang="hu-HU" sz="3500" dirty="0" smtClean="0">
                <a:latin typeface="Matura MT Script Capitals" pitchFamily="66" charset="0"/>
              </a:rPr>
              <a:t> merevlemezes tároló.</a:t>
            </a:r>
          </a:p>
          <a:p>
            <a:r>
              <a:rPr lang="hu-HU" sz="3500" dirty="0" smtClean="0">
                <a:latin typeface="Matura MT Script Capitals" pitchFamily="66" charset="0"/>
              </a:rPr>
              <a:t>1984: Apple: Macintosh számítógép (grafikus felülettel rendelkezik). Elődjeit az Apple-t és az Apple-2-t Steve </a:t>
            </a:r>
            <a:r>
              <a:rPr lang="hu-HU" sz="3500" dirty="0" err="1" smtClean="0">
                <a:latin typeface="Matura MT Script Capitals" pitchFamily="66" charset="0"/>
              </a:rPr>
              <a:t>Wozniak</a:t>
            </a:r>
            <a:r>
              <a:rPr lang="hu-HU" sz="3500" dirty="0" smtClean="0">
                <a:latin typeface="Matura MT Script Capitals" pitchFamily="66" charset="0"/>
              </a:rPr>
              <a:t> és Steve </a:t>
            </a:r>
            <a:r>
              <a:rPr lang="hu-HU" sz="3500" dirty="0" err="1" smtClean="0">
                <a:latin typeface="Matura MT Script Capitals" pitchFamily="66" charset="0"/>
              </a:rPr>
              <a:t>Jobs</a:t>
            </a:r>
            <a:r>
              <a:rPr lang="hu-HU" sz="3500" dirty="0" smtClean="0">
                <a:latin typeface="Matura MT Script Capitals" pitchFamily="66" charset="0"/>
              </a:rPr>
              <a:t> hozták létre.</a:t>
            </a:r>
          </a:p>
          <a:p>
            <a:r>
              <a:rPr lang="hu-HU" sz="3500" dirty="0" smtClean="0">
                <a:latin typeface="Matura MT Script Capitals" pitchFamily="66" charset="0"/>
              </a:rPr>
              <a:t>1984: IBM PC/AT Intel 286-os CPU, RAM 256, belső sínrendszere 16 bites, 1,2 </a:t>
            </a:r>
            <a:r>
              <a:rPr lang="hu-HU" sz="3500" dirty="0" err="1" smtClean="0">
                <a:latin typeface="Matura MT Script Capitals" pitchFamily="66" charset="0"/>
              </a:rPr>
              <a:t>Mb</a:t>
            </a:r>
            <a:r>
              <a:rPr lang="hu-HU" sz="3500" dirty="0" smtClean="0">
                <a:latin typeface="Matura MT Script Capitals" pitchFamily="66" charset="0"/>
              </a:rPr>
              <a:t> floppy lemezes tároló.</a:t>
            </a:r>
          </a:p>
          <a:p>
            <a:r>
              <a:rPr lang="hu-HU" sz="3500" dirty="0" smtClean="0">
                <a:latin typeface="Matura MT Script Capitals" pitchFamily="66" charset="0"/>
              </a:rPr>
              <a:t>1985: </a:t>
            </a:r>
            <a:r>
              <a:rPr lang="hu-HU" sz="3500" dirty="0" err="1" smtClean="0">
                <a:latin typeface="Matura MT Script Capitals" pitchFamily="66" charset="0"/>
              </a:rPr>
              <a:t>Inmos</a:t>
            </a:r>
            <a:r>
              <a:rPr lang="hu-HU" sz="3500" dirty="0" smtClean="0">
                <a:latin typeface="Matura MT Script Capitals" pitchFamily="66" charset="0"/>
              </a:rPr>
              <a:t> cég (Egyesült Királyság) T414 transzputer, az első mikroprocesszor beépítése párhuzamos számítógépbe. A hagyományos számítógép áramkörei az adatok feldolgozását egymás után, sorban végzik, míg a transzputer áramkörei párhuzamosan. Transzputerre az OCCAM programozási nyelven írt programmal a számítási sebesség jelentősen csökkenthető.</a:t>
            </a:r>
          </a:p>
          <a:p>
            <a:r>
              <a:rPr lang="hu-HU" sz="3500" dirty="0" smtClean="0">
                <a:latin typeface="Matura MT Script Capitals" pitchFamily="66" charset="0"/>
              </a:rPr>
              <a:t>1986: Intel 80386 mikroprocesszor.</a:t>
            </a:r>
          </a:p>
          <a:p>
            <a:r>
              <a:rPr lang="hu-HU" sz="3500" dirty="0" smtClean="0">
                <a:latin typeface="Matura MT Script Capitals" pitchFamily="66" charset="0"/>
              </a:rPr>
              <a:t>1987: IBM PS/2 termékcsalád, OS/2 operációs rendszer.</a:t>
            </a:r>
          </a:p>
          <a:p>
            <a:r>
              <a:rPr lang="hu-HU" sz="3500" dirty="0" smtClean="0">
                <a:latin typeface="Matura MT Script Capitals" pitchFamily="66" charset="0"/>
              </a:rPr>
              <a:t>1988: Compaq </a:t>
            </a:r>
            <a:r>
              <a:rPr lang="hu-HU" sz="3500" dirty="0" err="1" smtClean="0">
                <a:latin typeface="Matura MT Script Capitals" pitchFamily="66" charset="0"/>
              </a:rPr>
              <a:t>Desk</a:t>
            </a:r>
            <a:r>
              <a:rPr lang="hu-HU" sz="3500" dirty="0" smtClean="0">
                <a:latin typeface="Matura MT Script Capitals" pitchFamily="66" charset="0"/>
              </a:rPr>
              <a:t> pro AT 368-os.</a:t>
            </a:r>
          </a:p>
          <a:p>
            <a:r>
              <a:rPr lang="hu-HU" sz="3500" dirty="0" smtClean="0">
                <a:latin typeface="Matura MT Script Capitals" pitchFamily="66" charset="0"/>
              </a:rPr>
              <a:t>1989: </a:t>
            </a:r>
            <a:r>
              <a:rPr lang="hu-HU" sz="3500" dirty="0" err="1" smtClean="0">
                <a:latin typeface="Matura MT Script Capitals" pitchFamily="66" charset="0"/>
              </a:rPr>
              <a:t>Wafer-skálájú</a:t>
            </a:r>
            <a:r>
              <a:rPr lang="hu-HU" sz="3500" dirty="0" smtClean="0">
                <a:latin typeface="Matura MT Script Capitals" pitchFamily="66" charset="0"/>
              </a:rPr>
              <a:t> szilícium memória-chip (söralátét nagyságú, 200 millió karakter tárolására képes). Japán: 4 millió bit tárolására képes memória chip a tömeggyártásban (9 millió komponensből áll és 520000 karakter tárolására képes)</a:t>
            </a:r>
          </a:p>
          <a:p>
            <a:r>
              <a:rPr lang="hu-HU" sz="3500" dirty="0" smtClean="0">
                <a:latin typeface="Matura MT Script Capitals" pitchFamily="66" charset="0"/>
              </a:rPr>
              <a:t>1990: Microsoft: Windows 3.1. ALR 486-os EISA sínrendszerrel.</a:t>
            </a:r>
          </a:p>
          <a:p>
            <a:r>
              <a:rPr lang="hu-HU" sz="3500" dirty="0" smtClean="0">
                <a:latin typeface="Matura MT Script Capitals" pitchFamily="66" charset="0"/>
              </a:rPr>
              <a:t>1992: Sanyo </a:t>
            </a:r>
            <a:r>
              <a:rPr lang="hu-HU" sz="3500" dirty="0" err="1" smtClean="0">
                <a:latin typeface="Matura MT Script Capitals" pitchFamily="66" charset="0"/>
              </a:rPr>
              <a:t>Electric</a:t>
            </a:r>
            <a:r>
              <a:rPr lang="hu-HU" sz="3500" dirty="0" smtClean="0">
                <a:latin typeface="Matura MT Script Capitals" pitchFamily="66" charset="0"/>
              </a:rPr>
              <a:t>: magas hőmérsékleten szupervezető kerámia tranzisztor (időben tízszer gyorsabb a félvezetős tranzisztornál). Philips, Sony: CD térhódítása.</a:t>
            </a:r>
          </a:p>
          <a:p>
            <a:r>
              <a:rPr lang="hu-HU" sz="3500" dirty="0" smtClean="0">
                <a:latin typeface="Matura MT Script Capitals" pitchFamily="66" charset="0"/>
              </a:rPr>
              <a:t>1993: </a:t>
            </a:r>
            <a:r>
              <a:rPr lang="hu-HU" sz="3500" dirty="0" err="1" smtClean="0">
                <a:latin typeface="Matura MT Script Capitals" pitchFamily="66" charset="0"/>
              </a:rPr>
              <a:t>Personal</a:t>
            </a:r>
            <a:r>
              <a:rPr lang="hu-HU" sz="3500" dirty="0" smtClean="0">
                <a:latin typeface="Matura MT Script Capitals" pitchFamily="66" charset="0"/>
              </a:rPr>
              <a:t> Digital </a:t>
            </a:r>
            <a:r>
              <a:rPr lang="hu-HU" sz="3500" dirty="0" err="1" smtClean="0">
                <a:latin typeface="Matura MT Script Capitals" pitchFamily="66" charset="0"/>
              </a:rPr>
              <a:t>Assistant</a:t>
            </a:r>
            <a:r>
              <a:rPr lang="hu-HU" sz="3500" dirty="0" smtClean="0">
                <a:latin typeface="Matura MT Script Capitals" pitchFamily="66" charset="0"/>
              </a:rPr>
              <a:t>: kézírás-felismerő gép. Intel: 64 bites Pentium processzor, amely két különálló program párhuzamos futtatására képes.</a:t>
            </a:r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21508" name="Picture 4" descr="http://helyitipp.hu/kepek/vegyes-kepek/informati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09002">
            <a:off x="6494117" y="1810957"/>
            <a:ext cx="2554711" cy="2235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5652120" cy="6858000"/>
          </a:xfrm>
        </p:spPr>
        <p:txBody>
          <a:bodyPr>
            <a:normAutofit fontScale="25000" lnSpcReduction="20000"/>
          </a:bodyPr>
          <a:lstStyle/>
          <a:p>
            <a:r>
              <a:rPr lang="hu-HU" sz="5600" b="1" dirty="0" smtClean="0">
                <a:latin typeface="Imprint MT Shadow" pitchFamily="82" charset="0"/>
              </a:rPr>
              <a:t>Ötödik generációs számítógépek: A multimédia és az Internet világméretű térnyerése, egy-egy új számítógép generáció kezdőévét még utólag sem egyszerű behatárolni. Az átmenetek nem feltétlenül ugrásszerűek.</a:t>
            </a:r>
          </a:p>
          <a:p>
            <a:r>
              <a:rPr lang="hu-HU" sz="5600" b="1" dirty="0" smtClean="0">
                <a:latin typeface="Imprint MT Shadow" pitchFamily="82" charset="0"/>
              </a:rPr>
              <a:t>Valószínűleg általánossá válnak a </a:t>
            </a:r>
            <a:r>
              <a:rPr lang="hu-HU" sz="5600" b="1" dirty="0" err="1" smtClean="0">
                <a:latin typeface="Imprint MT Shadow" pitchFamily="82" charset="0"/>
              </a:rPr>
              <a:t>Tbyte-os</a:t>
            </a:r>
            <a:r>
              <a:rPr lang="hu-HU" sz="5600" b="1" dirty="0" smtClean="0">
                <a:latin typeface="Imprint MT Shadow" pitchFamily="82" charset="0"/>
              </a:rPr>
              <a:t> háttértárak, a </a:t>
            </a:r>
            <a:r>
              <a:rPr lang="hu-HU" sz="5600" b="1" dirty="0" err="1" smtClean="0">
                <a:latin typeface="Imprint MT Shadow" pitchFamily="82" charset="0"/>
              </a:rPr>
              <a:t>Gbyte-os</a:t>
            </a:r>
            <a:r>
              <a:rPr lang="hu-HU" sz="5600" b="1" dirty="0" smtClean="0">
                <a:latin typeface="Imprint MT Shadow" pitchFamily="82" charset="0"/>
              </a:rPr>
              <a:t> operatív tárak, a transzputerek, az emberi szem felbontóképességéhez jobban illeszkedő képernyők, az integráltság mértéke növekszik, nagyobb futási sebesség, párhuzamos feldolgozás.</a:t>
            </a:r>
          </a:p>
          <a:p>
            <a:r>
              <a:rPr lang="hu-HU" sz="5600" b="1" dirty="0" smtClean="0">
                <a:latin typeface="Imprint MT Shadow" pitchFamily="82" charset="0"/>
              </a:rPr>
              <a:t>Az optikai számítógép - amelyekben nemcsak elektromos jelek, hanem fény is továbbítja az információt -, előretörése valószínű. Prototípusát a </a:t>
            </a:r>
            <a:r>
              <a:rPr lang="hu-HU" sz="5600" b="1" dirty="0" err="1" smtClean="0">
                <a:latin typeface="Imprint MT Shadow" pitchFamily="82" charset="0"/>
              </a:rPr>
              <a:t>Colorado-i</a:t>
            </a:r>
            <a:r>
              <a:rPr lang="hu-HU" sz="5600" b="1" dirty="0" smtClean="0">
                <a:latin typeface="Imprint MT Shadow" pitchFamily="82" charset="0"/>
              </a:rPr>
              <a:t> Egyetemen készítették el 1993-ban.</a:t>
            </a:r>
          </a:p>
          <a:p>
            <a:r>
              <a:rPr lang="hu-HU" sz="5600" b="1" dirty="0" smtClean="0">
                <a:latin typeface="Imprint MT Shadow" pitchFamily="82" charset="0"/>
              </a:rPr>
              <a:t>Új típusú adathordozók is megjelenhetnek. A CD továbbfejlesztésével (vagy akár egy új technológiával?) olyan háttértárak nyerhetők, amelyek terjedelmes mozgófilmek tárolására alkalmasak. A számítógép, a tv, a video, a hifi-berendezések, az óriási sebességű háttértárak, professzionális képernyők és a mainál fejlettebb processzorok új típusú számítógépek létrejöttét eredményezi.</a:t>
            </a:r>
          </a:p>
          <a:p>
            <a:r>
              <a:rPr lang="hu-HU" sz="5600" b="1" dirty="0" smtClean="0">
                <a:latin typeface="Imprint MT Shadow" pitchFamily="82" charset="0"/>
              </a:rPr>
              <a:t>A programozott oktatófilmek a tanulásnak egy más eszközét adják talán. A beszéd alapú interaktivitás jellemzővé, általánossá válik. A természetes nyelvek közti fordítóprogramok színvonala olyan mértékben fejlődhet, hogy bármely két nyelv között oda-vissza képesek lesznek a tolmácsolásra. E funkciókat támogatja (majd) az Internet; a számítógépek rádiós, műholdas összeköttetését is lehetővé teszi.</a:t>
            </a:r>
          </a:p>
          <a:p>
            <a:r>
              <a:rPr lang="hu-HU" sz="5600" b="1" dirty="0" smtClean="0">
                <a:latin typeface="Imprint MT Shadow" pitchFamily="82" charset="0"/>
              </a:rPr>
              <a:t>Akármennyi számítógép interaktív kapcsolatot teremthet egymással. A tv, a rádiótelefon és az Internet nyújtotta információszórás egy magasabb rendű szintézisben új dimenziókat nyit meg. Az ötödik generáció tehát az információszórás, </a:t>
            </a:r>
            <a:r>
              <a:rPr lang="hu-HU" sz="5600" b="1" dirty="0" err="1" smtClean="0">
                <a:latin typeface="Imprint MT Shadow" pitchFamily="82" charset="0"/>
              </a:rPr>
              <a:t>-feldolgozás</a:t>
            </a:r>
            <a:r>
              <a:rPr lang="hu-HU" sz="5600" b="1" dirty="0" smtClean="0">
                <a:latin typeface="Imprint MT Shadow" pitchFamily="82" charset="0"/>
              </a:rPr>
              <a:t>, </a:t>
            </a:r>
            <a:r>
              <a:rPr lang="hu-HU" sz="5600" b="1" dirty="0" err="1" smtClean="0">
                <a:latin typeface="Imprint MT Shadow" pitchFamily="82" charset="0"/>
              </a:rPr>
              <a:t>-tárolás</a:t>
            </a:r>
            <a:r>
              <a:rPr lang="hu-HU" sz="5600" b="1" dirty="0" smtClean="0">
                <a:latin typeface="Imprint MT Shadow" pitchFamily="82" charset="0"/>
              </a:rPr>
              <a:t> új tartalmat nyerő korszaka lesz. A programkészítésben általánossá válnak a generátor típusú fejlesztőeszközök, amelyek a programozó igényének megfelelően, vele interaktív módon tervezett rendszerek készítését teszik lehetővé.</a:t>
            </a:r>
          </a:p>
          <a:p>
            <a:r>
              <a:rPr lang="hu-HU" sz="5600" b="1" dirty="0" smtClean="0">
                <a:latin typeface="Imprint MT Shadow" pitchFamily="82" charset="0"/>
              </a:rPr>
              <a:t>A hatodik generáció talán a biológiai elvek alapján működő számítógépeké lesz.</a:t>
            </a:r>
          </a:p>
          <a:p>
            <a:endParaRPr lang="hu-HU" dirty="0"/>
          </a:p>
        </p:txBody>
      </p:sp>
      <p:pic>
        <p:nvPicPr>
          <p:cNvPr id="23554" name="Picture 2" descr="http://users.iit.uni-miskolc.hu/~szucs/foto2/szt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48940">
            <a:off x="5624736" y="1772816"/>
            <a:ext cx="3168351" cy="30963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3456384"/>
          </a:xfrm>
        </p:spPr>
        <p:txBody>
          <a:bodyPr/>
          <a:lstStyle/>
          <a:p>
            <a:r>
              <a:rPr lang="hu-HU" sz="1600" b="1" dirty="0" smtClean="0">
                <a:latin typeface="Centaur" pitchFamily="18" charset="0"/>
              </a:rPr>
              <a:t>A számítástechnika az automatizált adatfeldolgozás eszközeivel és azok különböző területeken való használatával (például a számítógép építése és azok programozása) foglalkozó elméleti és alkalmazott műszaki tudomány.</a:t>
            </a:r>
          </a:p>
          <a:p>
            <a:r>
              <a:rPr lang="hu-HU" sz="1600" b="1" dirty="0" smtClean="0">
                <a:latin typeface="Centaur" pitchFamily="18" charset="0"/>
              </a:rPr>
              <a:t>A számítástechnika története során az </a:t>
            </a:r>
            <a:r>
              <a:rPr lang="hu-HU" sz="1600" b="1" i="1" dirty="0" smtClean="0">
                <a:latin typeface="Centaur" pitchFamily="18" charset="0"/>
              </a:rPr>
              <a:t>egyszerű mechanikus</a:t>
            </a:r>
            <a:r>
              <a:rPr lang="hu-HU" sz="1600" b="1" dirty="0" smtClean="0">
                <a:latin typeface="Centaur" pitchFamily="18" charset="0"/>
              </a:rPr>
              <a:t> gépektől az igen </a:t>
            </a:r>
            <a:r>
              <a:rPr lang="hu-HU" sz="1600" b="1" i="1" dirty="0" smtClean="0">
                <a:latin typeface="Centaur" pitchFamily="18" charset="0"/>
              </a:rPr>
              <a:t>összetett elektronikus,</a:t>
            </a:r>
            <a:r>
              <a:rPr lang="hu-HU" sz="1600" b="1" dirty="0" smtClean="0">
                <a:latin typeface="Centaur" pitchFamily="18" charset="0"/>
              </a:rPr>
              <a:t> </a:t>
            </a:r>
            <a:r>
              <a:rPr lang="hu-HU" sz="1600" b="1" i="1" dirty="0" smtClean="0">
                <a:latin typeface="Centaur" pitchFamily="18" charset="0"/>
              </a:rPr>
              <a:t>digitális</a:t>
            </a:r>
            <a:r>
              <a:rPr lang="hu-HU" sz="1600" b="1" dirty="0" smtClean="0">
                <a:latin typeface="Centaur" pitchFamily="18" charset="0"/>
              </a:rPr>
              <a:t> vezérlésű automatákig haladt. Egyrészt szembetűnő a mai gépek egyre nagyobb fokú programozhatósága (egyre önállóbban tudnak komplex feladatokat is megoldani), az ennek következményeképp kialakuló nagyobb mértékű automatizmus, önirányítottság; másrészt ettől nem függetlenül a feladatkörök kibővülése, amely az egyszerűbb, konkrétabb feladatok (szövés, összeadás, ajtónyitás) ellátására épített célgépektől a komplex és sokféle tevékenységre képes általános célú univerzális gépek megvalósításáig terjedt.</a:t>
            </a:r>
          </a:p>
          <a:p>
            <a:endParaRPr lang="hu-HU" sz="1600" dirty="0"/>
          </a:p>
        </p:txBody>
      </p:sp>
      <p:pic>
        <p:nvPicPr>
          <p:cNvPr id="1026" name="Picture 2" descr="http://latizakft.yolasite.com/resources/informatika22.jpg?timestamp=12952872371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26649">
            <a:off x="2482847" y="3267570"/>
            <a:ext cx="3819525" cy="2847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r>
              <a:rPr lang="hu-HU" sz="1600" dirty="0" smtClean="0">
                <a:latin typeface="Baskerville Old Face" pitchFamily="18" charset="0"/>
              </a:rPr>
              <a:t>Neumann János jómódú családban született Budapesten, 1903. december 28-án.</a:t>
            </a:r>
          </a:p>
          <a:p>
            <a:endParaRPr lang="hu-HU" sz="1600" dirty="0" smtClean="0">
              <a:latin typeface="Baskerville Old Face" pitchFamily="18" charset="0"/>
            </a:endParaRPr>
          </a:p>
          <a:p>
            <a:r>
              <a:rPr lang="hu-HU" sz="1600" dirty="0" smtClean="0">
                <a:latin typeface="Baskerville Old Face" pitchFamily="18" charset="0"/>
              </a:rPr>
              <a:t>1946-ban Eckert és </a:t>
            </a:r>
            <a:r>
              <a:rPr lang="hu-HU" sz="1600" dirty="0" err="1" smtClean="0">
                <a:latin typeface="Baskerville Old Face" pitchFamily="18" charset="0"/>
              </a:rPr>
              <a:t>Mauchley</a:t>
            </a:r>
            <a:r>
              <a:rPr lang="hu-HU" sz="1600" dirty="0" smtClean="0">
                <a:latin typeface="Baskerville Old Face" pitchFamily="18" charset="0"/>
              </a:rPr>
              <a:t> megvált a Moore Intézettől, közös társaságot alapítottak és megépítették a </a:t>
            </a:r>
            <a:r>
              <a:rPr lang="hu-HU" sz="1600" dirty="0" err="1" smtClean="0">
                <a:latin typeface="Baskerville Old Face" pitchFamily="18" charset="0"/>
              </a:rPr>
              <a:t>BINAC-ot</a:t>
            </a:r>
            <a:r>
              <a:rPr lang="hu-HU" sz="1600" dirty="0" smtClean="0">
                <a:latin typeface="Baskerville Old Face" pitchFamily="18" charset="0"/>
              </a:rPr>
              <a:t>. (</a:t>
            </a:r>
            <a:r>
              <a:rPr lang="hu-HU" sz="1600" dirty="0" err="1" smtClean="0">
                <a:latin typeface="Baskerville Old Face" pitchFamily="18" charset="0"/>
              </a:rPr>
              <a:t>Binary</a:t>
            </a:r>
            <a:r>
              <a:rPr lang="hu-HU" sz="1600" dirty="0" smtClean="0">
                <a:latin typeface="Baskerville Old Face" pitchFamily="18" charset="0"/>
              </a:rPr>
              <a:t> </a:t>
            </a:r>
            <a:r>
              <a:rPr lang="hu-HU" sz="1600" dirty="0" err="1" smtClean="0">
                <a:latin typeface="Baskerville Old Face" pitchFamily="18" charset="0"/>
              </a:rPr>
              <a:t>Automatic</a:t>
            </a:r>
            <a:r>
              <a:rPr lang="hu-HU" sz="1600" dirty="0" smtClean="0">
                <a:latin typeface="Baskerville Old Face" pitchFamily="18" charset="0"/>
              </a:rPr>
              <a:t> Computer - univerzális számítógép).</a:t>
            </a:r>
          </a:p>
          <a:p>
            <a:endParaRPr lang="hu-HU" sz="1600" dirty="0" smtClean="0">
              <a:latin typeface="Baskerville Old Face" pitchFamily="18" charset="0"/>
            </a:endParaRPr>
          </a:p>
          <a:p>
            <a:r>
              <a:rPr lang="hu-HU" sz="1600" dirty="0" smtClean="0">
                <a:latin typeface="Baskerville Old Face" pitchFamily="18" charset="0"/>
              </a:rPr>
              <a:t>1950-ben helyezték üzembe. 1947-től kezdték el építeni az </a:t>
            </a:r>
            <a:r>
              <a:rPr lang="hu-HU" sz="1600" dirty="0" err="1" smtClean="0">
                <a:latin typeface="Baskerville Old Face" pitchFamily="18" charset="0"/>
              </a:rPr>
              <a:t>UNIVAC-ot</a:t>
            </a:r>
            <a:r>
              <a:rPr lang="hu-HU" sz="1600" dirty="0" smtClean="0">
                <a:latin typeface="Baskerville Old Face" pitchFamily="18" charset="0"/>
              </a:rPr>
              <a:t>. (</a:t>
            </a:r>
            <a:r>
              <a:rPr lang="hu-HU" sz="1600" dirty="0" err="1" smtClean="0">
                <a:latin typeface="Baskerville Old Face" pitchFamily="18" charset="0"/>
              </a:rPr>
              <a:t>Universal</a:t>
            </a:r>
            <a:r>
              <a:rPr lang="hu-HU" sz="1600" dirty="0" smtClean="0">
                <a:latin typeface="Baskerville Old Face" pitchFamily="18" charset="0"/>
              </a:rPr>
              <a:t> </a:t>
            </a:r>
            <a:r>
              <a:rPr lang="hu-HU" sz="1600" dirty="0" err="1" smtClean="0">
                <a:latin typeface="Baskerville Old Face" pitchFamily="18" charset="0"/>
              </a:rPr>
              <a:t>Automatic</a:t>
            </a:r>
            <a:r>
              <a:rPr lang="hu-HU" sz="1600" dirty="0" smtClean="0">
                <a:latin typeface="Baskerville Old Face" pitchFamily="18" charset="0"/>
              </a:rPr>
              <a:t> Computer - univerzális automatikus számítógép). A gép továbbfejlesztett változata került először nagykereskedelmi forgalomba.</a:t>
            </a:r>
          </a:p>
          <a:p>
            <a:endParaRPr lang="hu-HU" dirty="0"/>
          </a:p>
        </p:txBody>
      </p:sp>
      <p:pic>
        <p:nvPicPr>
          <p:cNvPr id="15362" name="Picture 2" descr="http://www.sg.hu/kep/2007_02/0207neu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01763">
            <a:off x="4834987" y="3803299"/>
            <a:ext cx="2381250" cy="2800351"/>
          </a:xfrm>
          <a:prstGeom prst="rect">
            <a:avLst/>
          </a:prstGeom>
          <a:noFill/>
        </p:spPr>
      </p:pic>
      <p:sp>
        <p:nvSpPr>
          <p:cNvPr id="6" name="Téglalap 5"/>
          <p:cNvSpPr/>
          <p:nvPr/>
        </p:nvSpPr>
        <p:spPr>
          <a:xfrm>
            <a:off x="683568" y="548680"/>
            <a:ext cx="64087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dirty="0" smtClean="0">
                <a:latin typeface="Algerian" pitchFamily="82" charset="0"/>
              </a:rPr>
              <a:t>Neumann János </a:t>
            </a:r>
            <a:endParaRPr lang="hu-HU" dirty="0" smtClean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smtClean="0">
                <a:latin typeface="Algerian" pitchFamily="82" charset="0"/>
              </a:rPr>
              <a:t>SZÁMÍTÓGÉPGENERÁCIÓK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355976" y="908720"/>
            <a:ext cx="4341168" cy="5717232"/>
          </a:xfrm>
        </p:spPr>
        <p:txBody>
          <a:bodyPr>
            <a:normAutofit/>
          </a:bodyPr>
          <a:lstStyle/>
          <a:p>
            <a:r>
              <a:rPr lang="hu-HU" sz="2000" dirty="0" smtClean="0">
                <a:latin typeface="JasmineUPC" pitchFamily="18" charset="-34"/>
                <a:cs typeface="JasmineUPC" pitchFamily="18" charset="-34"/>
              </a:rPr>
              <a:t>Első </a:t>
            </a:r>
            <a:r>
              <a:rPr lang="hu-HU" sz="2000" dirty="0" err="1" smtClean="0">
                <a:latin typeface="JasmineUPC" pitchFamily="18" charset="-34"/>
                <a:cs typeface="JasmineUPC" pitchFamily="18" charset="-34"/>
              </a:rPr>
              <a:t>számítógépgeneráció</a:t>
            </a:r>
            <a:r>
              <a:rPr lang="hu-HU" sz="2000" dirty="0" smtClean="0">
                <a:latin typeface="JasmineUPC" pitchFamily="18" charset="-34"/>
                <a:cs typeface="JasmineUPC" pitchFamily="18" charset="-34"/>
              </a:rPr>
              <a:t>: 1946-tól 1954-ig terjedő időszak. Hatása azonban az ötvenes évek végéig megmutatkozott. Elektroncsöves, digitális gépek. Kis műveleti sebesség (10</a:t>
            </a:r>
            <a:r>
              <a:rPr lang="hu-HU" sz="2000" baseline="30000" dirty="0" smtClean="0">
                <a:latin typeface="JasmineUPC" pitchFamily="18" charset="-34"/>
                <a:cs typeface="JasmineUPC" pitchFamily="18" charset="-34"/>
              </a:rPr>
              <a:t>3</a:t>
            </a:r>
            <a:r>
              <a:rPr lang="hu-HU" sz="2000" dirty="0" smtClean="0">
                <a:latin typeface="JasmineUPC" pitchFamily="18" charset="-34"/>
                <a:cs typeface="JasmineUPC" pitchFamily="18" charset="-34"/>
              </a:rPr>
              <a:t> - 10</a:t>
            </a:r>
            <a:r>
              <a:rPr lang="hu-HU" sz="2000" baseline="30000" dirty="0" smtClean="0">
                <a:latin typeface="JasmineUPC" pitchFamily="18" charset="-34"/>
                <a:cs typeface="JasmineUPC" pitchFamily="18" charset="-34"/>
              </a:rPr>
              <a:t>4</a:t>
            </a:r>
            <a:r>
              <a:rPr lang="hu-HU" sz="2000" dirty="0" smtClean="0">
                <a:latin typeface="JasmineUPC" pitchFamily="18" charset="-34"/>
                <a:cs typeface="JasmineUPC" pitchFamily="18" charset="-34"/>
              </a:rPr>
              <a:t> művelet/sec.), nagy méret, nagy teljesítményfelvétel (10..100 kW), kis megbízhatóság, magas ár. Felépítésük </a:t>
            </a:r>
            <a:r>
              <a:rPr lang="hu-HU" sz="2000" dirty="0" err="1" smtClean="0">
                <a:latin typeface="JasmineUPC" pitchFamily="18" charset="-34"/>
                <a:cs typeface="JasmineUPC" pitchFamily="18" charset="-34"/>
              </a:rPr>
              <a:t>processzorcentrikus</a:t>
            </a:r>
            <a:r>
              <a:rPr lang="hu-HU" sz="2000" dirty="0" smtClean="0">
                <a:latin typeface="JasmineUPC" pitchFamily="18" charset="-34"/>
                <a:cs typeface="JasmineUPC" pitchFamily="18" charset="-34"/>
              </a:rPr>
              <a:t> volt, minden adatforgalom a központi feldolgozóegységen keresztül zajlott. Csak a soros feldolgozásra volt lehetőség, egy időben csak egyféle művelet </a:t>
            </a:r>
            <a:r>
              <a:rPr lang="hu-HU" sz="2000" dirty="0" err="1" smtClean="0">
                <a:latin typeface="JasmineUPC" pitchFamily="18" charset="-34"/>
                <a:cs typeface="JasmineUPC" pitchFamily="18" charset="-34"/>
              </a:rPr>
              <a:t>folyhatot</a:t>
            </a:r>
            <a:r>
              <a:rPr lang="hu-HU" sz="2000" dirty="0" smtClean="0">
                <a:latin typeface="JasmineUPC" pitchFamily="18" charset="-34"/>
                <a:cs typeface="JasmineUPC" pitchFamily="18" charset="-34"/>
              </a:rPr>
              <a:t>.</a:t>
            </a:r>
          </a:p>
          <a:p>
            <a:r>
              <a:rPr lang="hu-HU" sz="2000" dirty="0" smtClean="0">
                <a:latin typeface="JasmineUPC" pitchFamily="18" charset="-34"/>
                <a:cs typeface="JasmineUPC" pitchFamily="18" charset="-34"/>
              </a:rPr>
              <a:t>A perifériák egyedi, gépenként különböző eszközök voltak. A programozás gépi kódban, majd </a:t>
            </a:r>
            <a:r>
              <a:rPr lang="hu-HU" sz="2000" dirty="0" err="1" smtClean="0">
                <a:latin typeface="JasmineUPC" pitchFamily="18" charset="-34"/>
                <a:cs typeface="JasmineUPC" pitchFamily="18" charset="-34"/>
              </a:rPr>
              <a:t>assembley</a:t>
            </a:r>
            <a:r>
              <a:rPr lang="hu-HU" sz="2000" dirty="0" smtClean="0">
                <a:latin typeface="JasmineUPC" pitchFamily="18" charset="-34"/>
                <a:cs typeface="JasmineUPC" pitchFamily="18" charset="-34"/>
              </a:rPr>
              <a:t> szintű gépi nyelven történt. Főleg tudományos-műszaki számításokra használták </a:t>
            </a:r>
            <a:r>
              <a:rPr lang="hu-HU" sz="2000" dirty="0" err="1" smtClean="0">
                <a:latin typeface="JasmineUPC" pitchFamily="18" charset="-34"/>
                <a:cs typeface="JasmineUPC" pitchFamily="18" charset="-34"/>
              </a:rPr>
              <a:t>őket.t</a:t>
            </a:r>
            <a:endParaRPr lang="hu-HU" sz="2000" dirty="0" smtClean="0">
              <a:latin typeface="JasmineUPC" pitchFamily="18" charset="-34"/>
              <a:cs typeface="JasmineUPC" pitchFamily="18" charset="-34"/>
            </a:endParaRPr>
          </a:p>
          <a:p>
            <a:endParaRPr lang="hu-HU" dirty="0"/>
          </a:p>
        </p:txBody>
      </p:sp>
      <p:pic>
        <p:nvPicPr>
          <p:cNvPr id="16388" name="Picture 4" descr="http://www.villanyszaklap.hu/kepek/cikkek/9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08883">
            <a:off x="611560" y="1846264"/>
            <a:ext cx="2741290" cy="2730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332656"/>
            <a:ext cx="3960440" cy="6336704"/>
          </a:xfrm>
        </p:spPr>
        <p:txBody>
          <a:bodyPr>
            <a:normAutofit fontScale="85000" lnSpcReduction="20000"/>
          </a:bodyPr>
          <a:lstStyle/>
          <a:p>
            <a:r>
              <a:rPr lang="hu-HU" sz="2300" dirty="0" smtClean="0"/>
              <a:t>Második </a:t>
            </a:r>
            <a:r>
              <a:rPr lang="hu-HU" sz="2300" dirty="0" err="1" smtClean="0"/>
              <a:t>számítógépgeneráció</a:t>
            </a:r>
            <a:r>
              <a:rPr lang="hu-HU" sz="2300" dirty="0" smtClean="0"/>
              <a:t>: kb. 1954-től 1964-ig tartott. Félvezetős áramköröket tartalmaztak. Megbízhatóságuk, műveleti sebességük nőtt (10</a:t>
            </a:r>
            <a:r>
              <a:rPr lang="hu-HU" sz="2300" baseline="30000" dirty="0" smtClean="0"/>
              <a:t>4</a:t>
            </a:r>
            <a:r>
              <a:rPr lang="hu-HU" sz="2300" dirty="0" smtClean="0"/>
              <a:t> - 10</a:t>
            </a:r>
            <a:r>
              <a:rPr lang="hu-HU" sz="2300" baseline="30000" dirty="0" smtClean="0"/>
              <a:t>5</a:t>
            </a:r>
            <a:r>
              <a:rPr lang="hu-HU" sz="2300" dirty="0" smtClean="0"/>
              <a:t> művelet/sec.), teljesítményfelvételük jelentősen csökkent. Rendszertechnikailag lényeges változást jelentett az önálló, központi feldolgozóegységtől függetlenül, azzal párhuzamosan működő csatornák megjelenése. A számítógép struktúrája </a:t>
            </a:r>
            <a:r>
              <a:rPr lang="hu-HU" sz="2300" dirty="0" err="1" smtClean="0"/>
              <a:t>memóriacentrikussá</a:t>
            </a:r>
            <a:r>
              <a:rPr lang="hu-HU" sz="2300" dirty="0" smtClean="0"/>
              <a:t> vált.</a:t>
            </a:r>
          </a:p>
          <a:p>
            <a:r>
              <a:rPr lang="hu-HU" sz="2300" dirty="0" smtClean="0"/>
              <a:t>Megjelentek a gépcsaládok, a különböző teljesítményű, de azonos módon programozható, azonos perifériákat használó "</a:t>
            </a:r>
            <a:r>
              <a:rPr lang="hu-HU" sz="2300" dirty="0" err="1" smtClean="0"/>
              <a:t>kompatíbilis</a:t>
            </a:r>
            <a:r>
              <a:rPr lang="hu-HU" sz="2300" dirty="0" smtClean="0"/>
              <a:t>" számítógépek. Megnőtt a software jelentősége, magas szintű programozási nyelvek alakultak ki: FORTRAN, ALGOL, COBOL.</a:t>
            </a:r>
          </a:p>
          <a:p>
            <a:endParaRPr lang="hu-HU" dirty="0"/>
          </a:p>
        </p:txBody>
      </p:sp>
      <p:pic>
        <p:nvPicPr>
          <p:cNvPr id="17410" name="Picture 2" descr="http://mm.pirin.hu/files/calcula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08514">
            <a:off x="5312439" y="2341197"/>
            <a:ext cx="3151357" cy="31618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88640"/>
            <a:ext cx="8229600" cy="4525963"/>
          </a:xfrm>
        </p:spPr>
        <p:txBody>
          <a:bodyPr>
            <a:normAutofit/>
          </a:bodyPr>
          <a:lstStyle/>
          <a:p>
            <a:r>
              <a:rPr lang="hu-HU" sz="2400" dirty="0" smtClean="0">
                <a:latin typeface="Harlow Solid Italic" pitchFamily="82" charset="0"/>
              </a:rPr>
              <a:t>1964-ben Kemény János (képen) és Thomas </a:t>
            </a:r>
            <a:r>
              <a:rPr lang="hu-HU" sz="2400" dirty="0" err="1" smtClean="0">
                <a:latin typeface="Harlow Solid Italic" pitchFamily="82" charset="0"/>
              </a:rPr>
              <a:t>Kurtz</a:t>
            </a:r>
            <a:r>
              <a:rPr lang="hu-HU" sz="2400" dirty="0" smtClean="0">
                <a:latin typeface="Harlow Solid Italic" pitchFamily="82" charset="0"/>
              </a:rPr>
              <a:t> a </a:t>
            </a:r>
            <a:r>
              <a:rPr lang="hu-HU" sz="2400" dirty="0" err="1" smtClean="0">
                <a:latin typeface="Harlow Solid Italic" pitchFamily="82" charset="0"/>
              </a:rPr>
              <a:t>Dartmouth</a:t>
            </a:r>
            <a:r>
              <a:rPr lang="hu-HU" sz="2400" dirty="0" smtClean="0">
                <a:latin typeface="Harlow Solid Italic" pitchFamily="82" charset="0"/>
              </a:rPr>
              <a:t> </a:t>
            </a:r>
            <a:r>
              <a:rPr lang="hu-HU" sz="2400" dirty="0" err="1" smtClean="0">
                <a:latin typeface="Harlow Solid Italic" pitchFamily="82" charset="0"/>
              </a:rPr>
              <a:t>College-ben</a:t>
            </a:r>
            <a:r>
              <a:rPr lang="hu-HU" sz="2400" dirty="0" smtClean="0">
                <a:latin typeface="Harlow Solid Italic" pitchFamily="82" charset="0"/>
              </a:rPr>
              <a:t> kifejlesztették a BASIC nyelvet.</a:t>
            </a:r>
          </a:p>
          <a:p>
            <a:r>
              <a:rPr lang="hu-HU" sz="2400" dirty="0" smtClean="0">
                <a:latin typeface="Harlow Solid Italic" pitchFamily="82" charset="0"/>
              </a:rPr>
              <a:t>Kialakult a folyamatos működést automatikus programváltással biztosító kötegelt (batch) feldolgozási mód, és az ezt megvalósító programok rendszere az operációs rendszer. A számítógépet a gazdasági életben (adatfeldolgozás) és az iparban (folyamatirányítás) is széles körben kezdték alkalmazni</a:t>
            </a:r>
            <a:r>
              <a:rPr lang="hu-HU" sz="2400" dirty="0" smtClean="0"/>
              <a:t>.</a:t>
            </a:r>
          </a:p>
          <a:p>
            <a:pPr>
              <a:buNone/>
            </a:pPr>
            <a:r>
              <a:rPr lang="hu-HU" sz="2400" dirty="0" smtClean="0"/>
              <a:t> </a:t>
            </a:r>
          </a:p>
          <a:p>
            <a:endParaRPr lang="hu-HU" dirty="0"/>
          </a:p>
        </p:txBody>
      </p:sp>
      <p:pic>
        <p:nvPicPr>
          <p:cNvPr id="18434" name="Picture 2" descr="http://www.kobakbt.hu/jegyzet/inftort/kepek/Kemen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74061">
            <a:off x="4989571" y="3275755"/>
            <a:ext cx="2592288" cy="3058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332656"/>
            <a:ext cx="5040560" cy="4968553"/>
          </a:xfrm>
        </p:spPr>
        <p:txBody>
          <a:bodyPr>
            <a:normAutofit fontScale="70000" lnSpcReduction="20000"/>
          </a:bodyPr>
          <a:lstStyle/>
          <a:p>
            <a:r>
              <a:rPr lang="hu-HU" dirty="0" smtClean="0">
                <a:latin typeface="Informal Roman" pitchFamily="66" charset="0"/>
              </a:rPr>
              <a:t>Harmadik generációs számítógépek: 1964-től 1971-ig tartott. Diszkrét félvezető eszközök helyett 10..1000 félvezető elemet egy tokban tartalmazó integrált áramkörökből (</a:t>
            </a:r>
            <a:r>
              <a:rPr lang="hu-HU" dirty="0" err="1" smtClean="0">
                <a:latin typeface="Informal Roman" pitchFamily="66" charset="0"/>
              </a:rPr>
              <a:t>integrated</a:t>
            </a:r>
            <a:r>
              <a:rPr lang="hu-HU" dirty="0" smtClean="0">
                <a:latin typeface="Informal Roman" pitchFamily="66" charset="0"/>
              </a:rPr>
              <a:t> </a:t>
            </a:r>
            <a:r>
              <a:rPr lang="hu-HU" dirty="0" err="1" smtClean="0">
                <a:latin typeface="Informal Roman" pitchFamily="66" charset="0"/>
              </a:rPr>
              <a:t>circuits</a:t>
            </a:r>
            <a:r>
              <a:rPr lang="hu-HU" dirty="0" smtClean="0">
                <a:latin typeface="Informal Roman" pitchFamily="66" charset="0"/>
              </a:rPr>
              <a:t>) épültek fel. Ez az előző generációhoz képest ismét sebességnövekedést (10</a:t>
            </a:r>
            <a:r>
              <a:rPr lang="hu-HU" baseline="30000" dirty="0" smtClean="0">
                <a:latin typeface="Informal Roman" pitchFamily="66" charset="0"/>
              </a:rPr>
              <a:t>5</a:t>
            </a:r>
            <a:r>
              <a:rPr lang="hu-HU" dirty="0" smtClean="0">
                <a:latin typeface="Informal Roman" pitchFamily="66" charset="0"/>
              </a:rPr>
              <a:t> - 10</a:t>
            </a:r>
            <a:r>
              <a:rPr lang="hu-HU" baseline="30000" dirty="0" smtClean="0">
                <a:latin typeface="Informal Roman" pitchFamily="66" charset="0"/>
              </a:rPr>
              <a:t>6</a:t>
            </a:r>
            <a:r>
              <a:rPr lang="hu-HU" dirty="0" smtClean="0">
                <a:latin typeface="Informal Roman" pitchFamily="66" charset="0"/>
              </a:rPr>
              <a:t> művelet/sec.), méret- és teljesítményfelvétel csökkenést jelentett.</a:t>
            </a:r>
          </a:p>
          <a:p>
            <a:r>
              <a:rPr lang="hu-HU" dirty="0" smtClean="0">
                <a:latin typeface="Informal Roman" pitchFamily="66" charset="0"/>
              </a:rPr>
              <a:t>Rendszertechnikailag jellemző a modularitás, a modulok önálló, párhuzamos működése.</a:t>
            </a:r>
          </a:p>
          <a:p>
            <a:r>
              <a:rPr lang="hu-HU" dirty="0" smtClean="0">
                <a:latin typeface="Informal Roman" pitchFamily="66" charset="0"/>
              </a:rPr>
              <a:t>Ez időszakban fejlesztették ki az IBM 360-as számítógépcsaládhoz tartozó DOS és OS operációs rendszereket. 1969-ben indult a UNIX operációs rendszer, 1970-ben a C nyelv fejlesztése a Bell Laboratóriumban.</a:t>
            </a:r>
          </a:p>
          <a:p>
            <a:endParaRPr lang="hu-HU" dirty="0"/>
          </a:p>
        </p:txBody>
      </p:sp>
      <p:pic>
        <p:nvPicPr>
          <p:cNvPr id="19458" name="Picture 2" descr="http://www.limsource.com/images/Informatics-Therm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92404">
            <a:off x="5539923" y="1904401"/>
            <a:ext cx="3127624" cy="40755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377280"/>
            <a:ext cx="5400600" cy="6480720"/>
          </a:xfrm>
        </p:spPr>
        <p:txBody>
          <a:bodyPr>
            <a:normAutofit/>
          </a:bodyPr>
          <a:lstStyle/>
          <a:p>
            <a:r>
              <a:rPr lang="hu-HU" sz="1600" dirty="0" err="1" smtClean="0">
                <a:latin typeface="Brush Script MT" pitchFamily="66" charset="0"/>
              </a:rPr>
              <a:t>Nicklaus</a:t>
            </a:r>
            <a:r>
              <a:rPr lang="hu-HU" sz="1600" dirty="0" smtClean="0">
                <a:latin typeface="Brush Script MT" pitchFamily="66" charset="0"/>
              </a:rPr>
              <a:t> Wirth, (képen) a Zürichi Műszaki Egyetem professzora 1968-ban készítette el a Pascal nyelv terveit, az első fordítóprogram 1970-ben készült el.</a:t>
            </a:r>
          </a:p>
          <a:p>
            <a:r>
              <a:rPr lang="hu-HU" sz="1600" dirty="0" smtClean="0">
                <a:latin typeface="Brush Script MT" pitchFamily="66" charset="0"/>
              </a:rPr>
              <a:t> </a:t>
            </a:r>
          </a:p>
          <a:p>
            <a:r>
              <a:rPr lang="hu-HU" sz="1600" dirty="0" smtClean="0">
                <a:latin typeface="Brush Script MT" pitchFamily="66" charset="0"/>
              </a:rPr>
              <a:t>Negyedik generációs számítógépek: kb. 1971-től a 90'-es évek közepéig. Jellemzői a mikroprocesszorok és a személyi számítógépek térhódítása, korábban elképzelhetetlen működési sebesség, tárolási sűrűség és kapacitás, illetve miniatürizálódás, nagyfokú integrálás.(LSI </a:t>
            </a:r>
            <a:r>
              <a:rPr lang="hu-HU" sz="1600" dirty="0" err="1" smtClean="0">
                <a:latin typeface="Brush Script MT" pitchFamily="66" charset="0"/>
              </a:rPr>
              <a:t>Large</a:t>
            </a:r>
            <a:r>
              <a:rPr lang="hu-HU" sz="1600" dirty="0" smtClean="0">
                <a:latin typeface="Brush Script MT" pitchFamily="66" charset="0"/>
              </a:rPr>
              <a:t> </a:t>
            </a:r>
            <a:r>
              <a:rPr lang="hu-HU" sz="1600" dirty="0" err="1" smtClean="0">
                <a:latin typeface="Brush Script MT" pitchFamily="66" charset="0"/>
              </a:rPr>
              <a:t>Scale</a:t>
            </a:r>
            <a:r>
              <a:rPr lang="hu-HU" sz="1600" dirty="0" smtClean="0">
                <a:latin typeface="Brush Script MT" pitchFamily="66" charset="0"/>
              </a:rPr>
              <a:t> </a:t>
            </a:r>
            <a:r>
              <a:rPr lang="hu-HU" sz="1600" dirty="0" err="1" smtClean="0">
                <a:latin typeface="Brush Script MT" pitchFamily="66" charset="0"/>
              </a:rPr>
              <a:t>Integrated</a:t>
            </a:r>
            <a:r>
              <a:rPr lang="hu-HU" sz="1600" dirty="0" smtClean="0">
                <a:latin typeface="Brush Script MT" pitchFamily="66" charset="0"/>
              </a:rPr>
              <a:t>, VLSI </a:t>
            </a:r>
            <a:r>
              <a:rPr lang="hu-HU" sz="1600" dirty="0" err="1" smtClean="0">
                <a:latin typeface="Brush Script MT" pitchFamily="66" charset="0"/>
              </a:rPr>
              <a:t>Very</a:t>
            </a:r>
            <a:r>
              <a:rPr lang="hu-HU" sz="1600" dirty="0" smtClean="0">
                <a:latin typeface="Brush Script MT" pitchFamily="66" charset="0"/>
              </a:rPr>
              <a:t> </a:t>
            </a:r>
            <a:r>
              <a:rPr lang="hu-HU" sz="1600" dirty="0" err="1" smtClean="0">
                <a:latin typeface="Brush Script MT" pitchFamily="66" charset="0"/>
              </a:rPr>
              <a:t>Large</a:t>
            </a:r>
            <a:r>
              <a:rPr lang="hu-HU" sz="1600" dirty="0" smtClean="0">
                <a:latin typeface="Brush Script MT" pitchFamily="66" charset="0"/>
              </a:rPr>
              <a:t> </a:t>
            </a:r>
            <a:r>
              <a:rPr lang="hu-HU" sz="1600" dirty="0" err="1" smtClean="0">
                <a:latin typeface="Brush Script MT" pitchFamily="66" charset="0"/>
              </a:rPr>
              <a:t>Scale</a:t>
            </a:r>
            <a:r>
              <a:rPr lang="hu-HU" sz="1600" dirty="0" smtClean="0">
                <a:latin typeface="Brush Script MT" pitchFamily="66" charset="0"/>
              </a:rPr>
              <a:t> </a:t>
            </a:r>
            <a:r>
              <a:rPr lang="hu-HU" sz="1600" dirty="0" err="1" smtClean="0">
                <a:latin typeface="Brush Script MT" pitchFamily="66" charset="0"/>
              </a:rPr>
              <a:t>Integrated</a:t>
            </a:r>
            <a:r>
              <a:rPr lang="hu-HU" sz="1600" dirty="0" smtClean="0">
                <a:latin typeface="Brush Script MT" pitchFamily="66" charset="0"/>
              </a:rPr>
              <a:t>)</a:t>
            </a:r>
          </a:p>
          <a:p>
            <a:r>
              <a:rPr lang="hu-HU" sz="1600" dirty="0" smtClean="0">
                <a:latin typeface="Brush Script MT" pitchFamily="66" charset="0"/>
              </a:rPr>
              <a:t>Egy tokban 10000..100000 áramköri elemet realizáltak, lehetővé tették a számítógép egy tármoduljának vagy processzorának egy elemként történő megvalósítását.</a:t>
            </a:r>
          </a:p>
          <a:p>
            <a:r>
              <a:rPr lang="hu-HU" sz="1600" dirty="0" smtClean="0">
                <a:latin typeface="Brush Script MT" pitchFamily="66" charset="0"/>
              </a:rPr>
              <a:t>Új típusú háttértárak jelentek meg (floppy, winchester). A személyi számítógép tömegcikké vált. Az interaktivitás fokozását speciális perifériák segítik (egér, joystick, </a:t>
            </a:r>
            <a:r>
              <a:rPr lang="hu-HU" sz="1600" dirty="0" err="1" smtClean="0">
                <a:latin typeface="Brush Script MT" pitchFamily="66" charset="0"/>
              </a:rPr>
              <a:t>scanner</a:t>
            </a:r>
            <a:r>
              <a:rPr lang="hu-HU" sz="1600" dirty="0" smtClean="0">
                <a:latin typeface="Brush Script MT" pitchFamily="66" charset="0"/>
              </a:rPr>
              <a:t>). A nyomtatók minősége elérte a nyomdai szintet.</a:t>
            </a:r>
          </a:p>
          <a:p>
            <a:r>
              <a:rPr lang="hu-HU" sz="1600" dirty="0" smtClean="0">
                <a:latin typeface="Brush Script MT" pitchFamily="66" charset="0"/>
              </a:rPr>
              <a:t>Meghatározó jelentőséget kaptak a számítógépes elektronikus hálózatok és a grafikus operációs rendszerek. A korábbinál lényegesen hatékonyabb programozási nyelveket terveztek. Jelentősen bővült a számítógépek addigi felhasználási köre - kiadványszerkesztés, CAD, CASE rendszerek, animáció, táblázat- és </a:t>
            </a:r>
            <a:r>
              <a:rPr lang="hu-HU" sz="1600" dirty="0" err="1" smtClean="0">
                <a:latin typeface="Brush Script MT" pitchFamily="66" charset="0"/>
              </a:rPr>
              <a:t>adatbáziskezelők</a:t>
            </a:r>
            <a:r>
              <a:rPr lang="hu-HU" sz="1600" dirty="0" smtClean="0">
                <a:latin typeface="Brush Script MT" pitchFamily="66" charset="0"/>
              </a:rPr>
              <a:t>, mesterséges intelligencia, szimuláció, szakértői rendszerek</a:t>
            </a:r>
            <a:r>
              <a:rPr lang="hu-HU" sz="1600" dirty="0" smtClean="0"/>
              <a:t>.</a:t>
            </a:r>
            <a:endParaRPr lang="hu-HU" sz="1600" dirty="0"/>
          </a:p>
        </p:txBody>
      </p:sp>
      <p:pic>
        <p:nvPicPr>
          <p:cNvPr id="20482" name="Picture 2" descr="http://www.iticse2002.dk/conference/images/NW.bw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980728"/>
            <a:ext cx="2620500" cy="3930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404664"/>
            <a:ext cx="6660232" cy="4077072"/>
          </a:xfrm>
        </p:spPr>
        <p:txBody>
          <a:bodyPr>
            <a:normAutofit fontScale="25000" lnSpcReduction="20000"/>
          </a:bodyPr>
          <a:lstStyle/>
          <a:p>
            <a:r>
              <a:rPr lang="hu-HU" sz="7200" dirty="0" smtClean="0">
                <a:latin typeface="LilyUPC" pitchFamily="34" charset="-34"/>
                <a:cs typeface="LilyUPC" pitchFamily="34" charset="-34"/>
              </a:rPr>
              <a:t>A negyedik generáció kezdetének a világ első mikroprocesszorának megjelenését tekintjük. Ez az Intel cég 4004-ese, amelyet Ted </a:t>
            </a:r>
            <a:r>
              <a:rPr lang="hu-HU" sz="7200" dirty="0" err="1" smtClean="0">
                <a:latin typeface="LilyUPC" pitchFamily="34" charset="-34"/>
                <a:cs typeface="LilyUPC" pitchFamily="34" charset="-34"/>
              </a:rPr>
              <a:t>Hoff</a:t>
            </a:r>
            <a:r>
              <a:rPr lang="hu-HU" sz="7200" dirty="0" smtClean="0">
                <a:latin typeface="LilyUPC" pitchFamily="34" charset="-34"/>
                <a:cs typeface="LilyUPC" pitchFamily="34" charset="-34"/>
              </a:rPr>
              <a:t> mutatott be az Egyesült Államokban 1971-ben. 2250 komponensével 11 millió négybites számpár összeadására tették alkalmassá.</a:t>
            </a:r>
          </a:p>
          <a:p>
            <a:r>
              <a:rPr lang="hu-HU" sz="7200" dirty="0" smtClean="0">
                <a:latin typeface="LilyUPC" pitchFamily="34" charset="-34"/>
                <a:cs typeface="LilyUPC" pitchFamily="34" charset="-34"/>
              </a:rPr>
              <a:t>1972: </a:t>
            </a:r>
            <a:r>
              <a:rPr lang="hu-HU" sz="7200" dirty="0" err="1" smtClean="0">
                <a:latin typeface="LilyUPC" pitchFamily="34" charset="-34"/>
                <a:cs typeface="LilyUPC" pitchFamily="34" charset="-34"/>
              </a:rPr>
              <a:t>Zilog</a:t>
            </a:r>
            <a:r>
              <a:rPr lang="hu-HU" sz="7200" dirty="0" smtClean="0">
                <a:latin typeface="LilyUPC" pitchFamily="34" charset="-34"/>
                <a:cs typeface="LilyUPC" pitchFamily="34" charset="-34"/>
              </a:rPr>
              <a:t> Z80-as, MOS </a:t>
            </a:r>
            <a:r>
              <a:rPr lang="hu-HU" sz="7200" dirty="0" err="1" smtClean="0">
                <a:latin typeface="LilyUPC" pitchFamily="34" charset="-34"/>
                <a:cs typeface="LilyUPC" pitchFamily="34" charset="-34"/>
              </a:rPr>
              <a:t>Technology</a:t>
            </a:r>
            <a:r>
              <a:rPr lang="hu-HU" sz="7200" dirty="0" smtClean="0">
                <a:latin typeface="LilyUPC" pitchFamily="34" charset="-34"/>
                <a:cs typeface="LilyUPC" pitchFamily="34" charset="-34"/>
              </a:rPr>
              <a:t> 6502-es, Motorola 6800-as mikroprocesszorok.</a:t>
            </a:r>
          </a:p>
          <a:p>
            <a:r>
              <a:rPr lang="hu-HU" sz="7200" dirty="0" smtClean="0">
                <a:latin typeface="LilyUPC" pitchFamily="34" charset="-34"/>
                <a:cs typeface="LilyUPC" pitchFamily="34" charset="-34"/>
              </a:rPr>
              <a:t>1974-ben készült el a John </a:t>
            </a:r>
            <a:r>
              <a:rPr lang="hu-HU" sz="7200" dirty="0" err="1" smtClean="0">
                <a:latin typeface="LilyUPC" pitchFamily="34" charset="-34"/>
                <a:cs typeface="LilyUPC" pitchFamily="34" charset="-34"/>
              </a:rPr>
              <a:t>Backus</a:t>
            </a:r>
            <a:r>
              <a:rPr lang="hu-HU" sz="7200" dirty="0" smtClean="0">
                <a:latin typeface="LilyUPC" pitchFamily="34" charset="-34"/>
                <a:cs typeface="LilyUPC" pitchFamily="34" charset="-34"/>
              </a:rPr>
              <a:t> által tervezett párhuzamos architektúrájú gép, az IBM CLIP-4.</a:t>
            </a:r>
          </a:p>
          <a:p>
            <a:r>
              <a:rPr lang="hu-HU" sz="7200" dirty="0" smtClean="0">
                <a:latin typeface="LilyUPC" pitchFamily="34" charset="-34"/>
                <a:cs typeface="LilyUPC" pitchFamily="34" charset="-34"/>
              </a:rPr>
              <a:t>1975: </a:t>
            </a:r>
            <a:r>
              <a:rPr lang="hu-HU" sz="7200" dirty="0" err="1" smtClean="0">
                <a:latin typeface="LilyUPC" pitchFamily="34" charset="-34"/>
                <a:cs typeface="LilyUPC" pitchFamily="34" charset="-34"/>
              </a:rPr>
              <a:t>Ed</a:t>
            </a:r>
            <a:r>
              <a:rPr lang="hu-HU" sz="7200" dirty="0" smtClean="0">
                <a:latin typeface="LilyUPC" pitchFamily="34" charset="-34"/>
                <a:cs typeface="LilyUPC" pitchFamily="34" charset="-34"/>
              </a:rPr>
              <a:t> Roberts: az első bemutatott személyi számítógép (</a:t>
            </a:r>
            <a:r>
              <a:rPr lang="hu-HU" sz="7200" dirty="0" err="1" smtClean="0">
                <a:latin typeface="LilyUPC" pitchFamily="34" charset="-34"/>
                <a:cs typeface="LilyUPC" pitchFamily="34" charset="-34"/>
              </a:rPr>
              <a:t>Altair</a:t>
            </a:r>
            <a:r>
              <a:rPr lang="hu-HU" sz="7200" dirty="0" smtClean="0">
                <a:latin typeface="LilyUPC" pitchFamily="34" charset="-34"/>
                <a:cs typeface="LilyUPC" pitchFamily="34" charset="-34"/>
              </a:rPr>
              <a:t> 8080) az Intel 8 bites, 8080-as mikroprocesszorára alapozva (saját kezűleg összeszerelhető, billentyűzet és monitor nélküli számítógép, a dobozon lévő kapcsolókkal lehetett adatokat bevinni a 4 Kilobyte memóriába, lámpák felgyulladása jelezte az eredményt, nem tartozott hozzá magas szintű programozási nyelv). Az </a:t>
            </a:r>
            <a:r>
              <a:rPr lang="hu-HU" sz="7200" dirty="0" err="1" smtClean="0">
                <a:latin typeface="LilyUPC" pitchFamily="34" charset="-34"/>
                <a:cs typeface="LilyUPC" pitchFamily="34" charset="-34"/>
              </a:rPr>
              <a:t>Altair</a:t>
            </a:r>
            <a:r>
              <a:rPr lang="hu-HU" sz="7200" dirty="0" smtClean="0">
                <a:latin typeface="LilyUPC" pitchFamily="34" charset="-34"/>
                <a:cs typeface="LilyUPC" pitchFamily="34" charset="-34"/>
              </a:rPr>
              <a:t> számítógépre az első magas szintű programozási nyelvet (</a:t>
            </a:r>
            <a:r>
              <a:rPr lang="hu-HU" sz="7200" dirty="0" err="1" smtClean="0">
                <a:latin typeface="LilyUPC" pitchFamily="34" charset="-34"/>
                <a:cs typeface="LilyUPC" pitchFamily="34" charset="-34"/>
              </a:rPr>
              <a:t>BASIC-et</a:t>
            </a:r>
            <a:r>
              <a:rPr lang="hu-HU" sz="7200" dirty="0" smtClean="0">
                <a:latin typeface="LilyUPC" pitchFamily="34" charset="-34"/>
                <a:cs typeface="LilyUPC" pitchFamily="34" charset="-34"/>
              </a:rPr>
              <a:t>) Bill </a:t>
            </a:r>
            <a:r>
              <a:rPr lang="hu-HU" sz="7200" dirty="0" err="1" smtClean="0">
                <a:latin typeface="LilyUPC" pitchFamily="34" charset="-34"/>
                <a:cs typeface="LilyUPC" pitchFamily="34" charset="-34"/>
              </a:rPr>
              <a:t>Gates</a:t>
            </a:r>
            <a:r>
              <a:rPr lang="hu-HU" sz="7200" dirty="0" smtClean="0">
                <a:latin typeface="LilyUPC" pitchFamily="34" charset="-34"/>
                <a:cs typeface="LilyUPC" pitchFamily="34" charset="-34"/>
              </a:rPr>
              <a:t> és Paul Allen fejleszti ki, ennek köszönhetően alapítják meg a Microsoft céget.</a:t>
            </a:r>
          </a:p>
          <a:p>
            <a:r>
              <a:rPr lang="hu-HU" sz="7200" dirty="0" smtClean="0">
                <a:latin typeface="LilyUPC" pitchFamily="34" charset="-34"/>
                <a:cs typeface="LilyUPC" pitchFamily="34" charset="-34"/>
              </a:rPr>
              <a:t>1976: Texas Instruments 16 bites TMS 9000 mikroprocesszor.</a:t>
            </a:r>
          </a:p>
          <a:p>
            <a:r>
              <a:rPr lang="hu-HU" sz="7200" dirty="0" smtClean="0">
                <a:latin typeface="LilyUPC" pitchFamily="34" charset="-34"/>
                <a:cs typeface="LilyUPC" pitchFamily="34" charset="-34"/>
              </a:rPr>
              <a:t>1979: Az Intel új mikroprocesszorral jelentkezett, a 8080-assal, melyet 4500 elektronikus komponense két és félmillió nyolcbites szám összeadására tett alkalmassá másodpercenként. /XT-hez.</a:t>
            </a:r>
          </a:p>
        </p:txBody>
      </p:sp>
      <p:pic>
        <p:nvPicPr>
          <p:cNvPr id="22530" name="Picture 2" descr="http://az-en-velemenyem.buzz.hu/files/szamitoge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005064"/>
            <a:ext cx="2520280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1349</Words>
  <Application>Microsoft Office PowerPoint</Application>
  <PresentationFormat>Diavetítés a képernyőre (4:3 oldalarány)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Számítástechnika története</vt:lpstr>
      <vt:lpstr>2. dia</vt:lpstr>
      <vt:lpstr>3. dia</vt:lpstr>
      <vt:lpstr>SZÁMÍTÓGÉPGENERÁCIÓK </vt:lpstr>
      <vt:lpstr>5. dia</vt:lpstr>
      <vt:lpstr>6. dia</vt:lpstr>
      <vt:lpstr>7. dia</vt:lpstr>
      <vt:lpstr>8. dia</vt:lpstr>
      <vt:lpstr>9. dia</vt:lpstr>
      <vt:lpstr>10. dia</vt:lpstr>
      <vt:lpstr>11.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Számítástechnika története</dc:title>
  <dc:creator>Fanni</dc:creator>
  <cp:lastModifiedBy>Fanni</cp:lastModifiedBy>
  <cp:revision>5</cp:revision>
  <dcterms:created xsi:type="dcterms:W3CDTF">2011-04-04T14:00:34Z</dcterms:created>
  <dcterms:modified xsi:type="dcterms:W3CDTF">2011-04-04T14:49:02Z</dcterms:modified>
</cp:coreProperties>
</file>