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  <p:sldMasterId id="2147483768" r:id="rId4"/>
    <p:sldMasterId id="2147483780" r:id="rId5"/>
    <p:sldMasterId id="2147483792" r:id="rId6"/>
    <p:sldMasterId id="2147483804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Téglalap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églalap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églalap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áromszög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erékszögű háromszög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Háromszög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Egyenes összekötő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églalap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erékszögű háromszög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048991-F982-4528-A109-D0F0128CB48F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CB4C7A-CF45-44C6-84E7-E3456844E80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301209"/>
            <a:ext cx="9144000" cy="1556791"/>
          </a:xfrm>
        </p:spPr>
        <p:txBody>
          <a:bodyPr/>
          <a:lstStyle/>
          <a:p>
            <a:r>
              <a:rPr lang="hu-HU" b="1" i="1" dirty="0" smtClean="0">
                <a:solidFill>
                  <a:srgbClr val="FFFF00"/>
                </a:solidFill>
              </a:rPr>
              <a:t>Számítógép története</a:t>
            </a:r>
            <a:endParaRPr lang="en-US" b="1" i="1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" t="4972" r="1697" b="3141"/>
          <a:stretch/>
        </p:blipFill>
        <p:spPr bwMode="auto">
          <a:xfrm rot="21230174">
            <a:off x="683568" y="620688"/>
            <a:ext cx="463212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3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algn="ctr"/>
            <a:r>
              <a:rPr lang="hu-HU" b="1" u="sng" dirty="0" smtClean="0"/>
              <a:t>A programozás feltalálása</a:t>
            </a:r>
            <a:endParaRPr lang="en-US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3312369"/>
          </a:xfrm>
        </p:spPr>
        <p:txBody>
          <a:bodyPr>
            <a:normAutofit/>
          </a:bodyPr>
          <a:lstStyle/>
          <a:p>
            <a:pPr algn="ctr"/>
            <a:r>
              <a:rPr lang="hu-HU" sz="2000" u="sng" dirty="0" smtClean="0"/>
              <a:t>1786: Johann Müller</a:t>
            </a:r>
            <a:r>
              <a:rPr lang="hu-HU" sz="2000" dirty="0" smtClean="0"/>
              <a:t> német hadmérnök megfogalmazza, hogy szükség van a részeredmények tárolására. Ezen tárolót regiszternek nevezi el, és feladatának az adatok ideiglenes elhelyezését jelöli meg</a:t>
            </a:r>
          </a:p>
          <a:p>
            <a:pPr marL="0" indent="0" algn="ctr">
              <a:buNone/>
            </a:pPr>
            <a:endParaRPr lang="hu-HU" sz="2000" dirty="0" smtClean="0"/>
          </a:p>
          <a:p>
            <a:pPr algn="ctr"/>
            <a:r>
              <a:rPr lang="hu-HU" sz="2000" u="sng" dirty="0"/>
              <a:t>1820-ban Joseph Marie Jacquard</a:t>
            </a:r>
            <a:r>
              <a:rPr lang="hu-HU" sz="2000" dirty="0"/>
              <a:t> olyan mechanikus szövőgépet épített, mely automatikusan, külső programozás révén szőtt mintákat: a gépet kartonból készült lyukkártya vezérelte, amely a mintákat tárolta. A gép széles körben elterjedt, alkalmazták is a szövőiparban, és létezése olyan tudósokat befolyásolt, mint Neumann János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377">
            <a:off x="203257" y="4352724"/>
            <a:ext cx="2879678" cy="215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4901">
            <a:off x="6804385" y="4419756"/>
            <a:ext cx="1711845" cy="2272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28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1800" dirty="0">
                <a:solidFill>
                  <a:schemeClr val="tx1"/>
                </a:solidFill>
              </a:rPr>
              <a:t>Az 1940-es években megjelentek az olyan analóg számítógépek, amelyek már </a:t>
            </a:r>
            <a:r>
              <a:rPr lang="hu-HU" sz="1800" dirty="0" err="1" smtClean="0">
                <a:solidFill>
                  <a:schemeClr val="tx1"/>
                </a:solidFill>
              </a:rPr>
              <a:t>numeriku</a:t>
            </a:r>
            <a:r>
              <a:rPr lang="hu-HU" sz="1800" dirty="0" smtClean="0">
                <a:solidFill>
                  <a:schemeClr val="tx1"/>
                </a:solidFill>
              </a:rPr>
              <a:t> </a:t>
            </a:r>
            <a:r>
              <a:rPr lang="hu-HU" sz="1800" dirty="0">
                <a:solidFill>
                  <a:schemeClr val="tx1"/>
                </a:solidFill>
              </a:rPr>
              <a:t>egyenletek megoldásait is ki tudták számítani.1943-ban az angol titkosszolgálat Alan Turing matematikus vezetésével megépíttette a </a:t>
            </a:r>
            <a:r>
              <a:rPr lang="hu-HU" sz="1800" dirty="0" err="1">
                <a:solidFill>
                  <a:schemeClr val="tx1"/>
                </a:solidFill>
              </a:rPr>
              <a:t>Colossust</a:t>
            </a:r>
            <a:r>
              <a:rPr lang="hu-HU" sz="1800" dirty="0">
                <a:solidFill>
                  <a:schemeClr val="tx1"/>
                </a:solidFill>
              </a:rPr>
              <a:t>. Ez szintén relés alapon épül fel, és </a:t>
            </a:r>
            <a:r>
              <a:rPr lang="hu-HU" sz="1800" dirty="0" err="1">
                <a:solidFill>
                  <a:schemeClr val="tx1"/>
                </a:solidFill>
              </a:rPr>
              <a:t>aII</a:t>
            </a:r>
            <a:r>
              <a:rPr lang="hu-HU" sz="1800" dirty="0">
                <a:solidFill>
                  <a:schemeClr val="tx1"/>
                </a:solidFill>
              </a:rPr>
              <a:t>. világháborús német katonai </a:t>
            </a:r>
            <a:r>
              <a:rPr lang="hu-HU" sz="1800" dirty="0" err="1">
                <a:solidFill>
                  <a:schemeClr val="tx1"/>
                </a:solidFill>
              </a:rPr>
              <a:t>rejtjelezőkód</a:t>
            </a:r>
            <a:r>
              <a:rPr lang="hu-HU" sz="1800" dirty="0">
                <a:solidFill>
                  <a:schemeClr val="tx1"/>
                </a:solidFill>
              </a:rPr>
              <a:t> megfejtését segítette</a:t>
            </a:r>
            <a:r>
              <a:rPr lang="hu-HU" sz="1800" dirty="0" smtClean="0">
                <a:solidFill>
                  <a:schemeClr val="tx1"/>
                </a:solidFill>
              </a:rPr>
              <a:t>.</a:t>
            </a:r>
          </a:p>
          <a:p>
            <a:pPr marL="45720" indent="0" algn="ctr">
              <a:buNone/>
            </a:pPr>
            <a:endParaRPr lang="hu-HU" sz="1800" dirty="0" smtClean="0">
              <a:solidFill>
                <a:schemeClr val="tx1"/>
              </a:solidFill>
            </a:endParaRPr>
          </a:p>
          <a:p>
            <a:pPr algn="ctr"/>
            <a:r>
              <a:rPr lang="hu-HU" sz="1800" dirty="0">
                <a:solidFill>
                  <a:schemeClr val="tx1"/>
                </a:solidFill>
              </a:rPr>
              <a:t>Az első teljesen automatikusan működő számítógépet az Amerikai Egyesült Államokban, a </a:t>
            </a:r>
            <a:r>
              <a:rPr lang="hu-HU" sz="1800" dirty="0" smtClean="0">
                <a:solidFill>
                  <a:schemeClr val="tx1"/>
                </a:solidFill>
              </a:rPr>
              <a:t>Harvard </a:t>
            </a:r>
            <a:r>
              <a:rPr lang="hu-HU" sz="1800" dirty="0">
                <a:solidFill>
                  <a:schemeClr val="tx1"/>
                </a:solidFill>
              </a:rPr>
              <a:t>Egyetemen, 1939-1944-ig tartó munkában készítették el Howard </a:t>
            </a:r>
            <a:r>
              <a:rPr lang="hu-HU" sz="1800" dirty="0" err="1">
                <a:solidFill>
                  <a:schemeClr val="tx1"/>
                </a:solidFill>
              </a:rPr>
              <a:t>Aiken</a:t>
            </a:r>
            <a:r>
              <a:rPr lang="hu-HU" sz="1800" dirty="0">
                <a:solidFill>
                  <a:schemeClr val="tx1"/>
                </a:solidFill>
              </a:rPr>
              <a:t> vezetésével az </a:t>
            </a:r>
            <a:r>
              <a:rPr lang="hu-HU" sz="1800" dirty="0" err="1">
                <a:solidFill>
                  <a:schemeClr val="tx1"/>
                </a:solidFill>
              </a:rPr>
              <a:t>Automatic</a:t>
            </a:r>
            <a:r>
              <a:rPr lang="hu-HU" sz="1800" dirty="0">
                <a:solidFill>
                  <a:schemeClr val="tx1"/>
                </a:solidFill>
              </a:rPr>
              <a:t> </a:t>
            </a:r>
            <a:r>
              <a:rPr lang="hu-HU" sz="1800" dirty="0" err="1">
                <a:solidFill>
                  <a:schemeClr val="tx1"/>
                </a:solidFill>
              </a:rPr>
              <a:t>Sequence</a:t>
            </a:r>
            <a:r>
              <a:rPr lang="hu-HU" sz="1800" dirty="0">
                <a:solidFill>
                  <a:schemeClr val="tx1"/>
                </a:solidFill>
              </a:rPr>
              <a:t> </a:t>
            </a:r>
            <a:r>
              <a:rPr lang="hu-HU" sz="1800" dirty="0" err="1">
                <a:solidFill>
                  <a:schemeClr val="tx1"/>
                </a:solidFill>
              </a:rPr>
              <a:t>Controlled</a:t>
            </a:r>
            <a:r>
              <a:rPr lang="hu-HU" sz="1800" dirty="0">
                <a:solidFill>
                  <a:schemeClr val="tx1"/>
                </a:solidFill>
              </a:rPr>
              <a:t> </a:t>
            </a:r>
            <a:r>
              <a:rPr lang="hu-HU" sz="1800" dirty="0" err="1">
                <a:solidFill>
                  <a:schemeClr val="tx1"/>
                </a:solidFill>
              </a:rPr>
              <a:t>Calculator-t</a:t>
            </a:r>
            <a:r>
              <a:rPr lang="hu-HU" sz="1800" dirty="0">
                <a:solidFill>
                  <a:schemeClr val="tx1"/>
                </a:solidFill>
              </a:rPr>
              <a:t> (ASCC), más néven Mark </a:t>
            </a:r>
            <a:r>
              <a:rPr lang="hu-HU" sz="1800" dirty="0" err="1">
                <a:solidFill>
                  <a:schemeClr val="tx1"/>
                </a:solidFill>
              </a:rPr>
              <a:t>I-et</a:t>
            </a:r>
            <a:r>
              <a:rPr lang="hu-HU" sz="1800" dirty="0">
                <a:solidFill>
                  <a:schemeClr val="tx1"/>
                </a:solidFill>
              </a:rPr>
              <a:t>. A találmány elődeivel ellentétben már tízes számrendszerben számolt.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 fontScale="90000"/>
          </a:bodyPr>
          <a:lstStyle/>
          <a:p>
            <a:r>
              <a:rPr lang="hu-HU" b="1" dirty="0">
                <a:effectLst/>
              </a:rPr>
              <a:t/>
            </a:r>
            <a:br>
              <a:rPr lang="hu-HU" b="1" dirty="0">
                <a:effectLst/>
              </a:rPr>
            </a:br>
            <a:r>
              <a:rPr lang="en-US" b="1" dirty="0" err="1"/>
              <a:t>Elektromechanikus</a:t>
            </a:r>
            <a:r>
              <a:rPr lang="en-US" b="1" dirty="0"/>
              <a:t> </a:t>
            </a:r>
            <a:r>
              <a:rPr lang="en-US" b="1" dirty="0" err="1"/>
              <a:t>számítógépek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pPr algn="ctr"/>
            <a:r>
              <a:rPr lang="hu-HU" b="1" dirty="0"/>
              <a:t>Első generációs számítógépek </a:t>
            </a:r>
            <a:endParaRPr lang="en-US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000" dirty="0">
                <a:solidFill>
                  <a:srgbClr val="7030A0"/>
                </a:solidFill>
              </a:rPr>
              <a:t>1943-1946 között készült el az ABC után a második teljesen elektronikus számítógép, az ENIAC </a:t>
            </a:r>
            <a:r>
              <a:rPr lang="hu-HU" sz="2000" i="1" dirty="0">
                <a:solidFill>
                  <a:srgbClr val="7030A0"/>
                </a:solidFill>
              </a:rPr>
              <a:t>(</a:t>
            </a:r>
            <a:r>
              <a:rPr lang="hu-HU" sz="2000" i="1" dirty="0" err="1">
                <a:solidFill>
                  <a:srgbClr val="7030A0"/>
                </a:solidFill>
              </a:rPr>
              <a:t>Electronic</a:t>
            </a:r>
            <a:r>
              <a:rPr lang="hu-HU" sz="2000" i="1" dirty="0">
                <a:solidFill>
                  <a:srgbClr val="7030A0"/>
                </a:solidFill>
              </a:rPr>
              <a:t> </a:t>
            </a:r>
            <a:r>
              <a:rPr lang="hu-HU" sz="2000" i="1" dirty="0" err="1">
                <a:solidFill>
                  <a:srgbClr val="7030A0"/>
                </a:solidFill>
              </a:rPr>
              <a:t>Numerical</a:t>
            </a:r>
            <a:r>
              <a:rPr lang="hu-HU" sz="2000" i="1" dirty="0">
                <a:solidFill>
                  <a:srgbClr val="7030A0"/>
                </a:solidFill>
              </a:rPr>
              <a:t> </a:t>
            </a:r>
            <a:r>
              <a:rPr lang="hu-HU" sz="2000" i="1" dirty="0" err="1">
                <a:solidFill>
                  <a:srgbClr val="7030A0"/>
                </a:solidFill>
              </a:rPr>
              <a:t>Integrator</a:t>
            </a:r>
            <a:r>
              <a:rPr lang="hu-HU" sz="2000" i="1" dirty="0">
                <a:solidFill>
                  <a:srgbClr val="7030A0"/>
                </a:solidFill>
              </a:rPr>
              <a:t> and </a:t>
            </a:r>
            <a:r>
              <a:rPr lang="hu-HU" sz="2000" i="1" dirty="0" err="1">
                <a:solidFill>
                  <a:srgbClr val="7030A0"/>
                </a:solidFill>
              </a:rPr>
              <a:t>Calculator</a:t>
            </a:r>
            <a:r>
              <a:rPr lang="hu-HU" sz="2000" i="1" dirty="0">
                <a:solidFill>
                  <a:srgbClr val="7030A0"/>
                </a:solidFill>
              </a:rPr>
              <a:t>)</a:t>
            </a:r>
            <a:r>
              <a:rPr lang="hu-HU" sz="2000" dirty="0">
                <a:solidFill>
                  <a:srgbClr val="7030A0"/>
                </a:solidFill>
              </a:rPr>
              <a:t> a Pennsylvania Egyetemen. Ez még nem Neumann-elvű gép volt, csak a számításhoz szükséges adatokat tárolta, a programot kapcsolótáblán kellett beállítani. Jellemzői: elektroncsővel működött, a programozása kizárólag gépi nyelven történt, sok energiát használt fel, gyakori volt a meghibásodás (átlagosan 15 percenként), a sebessége mindössze 1 000 – 5 000 művelet/másodperc volt. A gép súlya 30 tonna volt, és 18 ezer rádiócsövet tartalmazott. A rádiócsövek nagy hőt termeltnek. A programozáshoz 6000 kapcsolót kellett átállítani.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7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767808"/>
          </a:xfrm>
        </p:spPr>
        <p:txBody>
          <a:bodyPr>
            <a:normAutofit/>
          </a:bodyPr>
          <a:lstStyle/>
          <a:p>
            <a:pPr algn="ctr"/>
            <a:r>
              <a:rPr lang="hu-HU" sz="2400" dirty="0"/>
              <a:t>1958 – 1965: A második generációs számítógépek már tranzisztorokat tartalmaztak – ami lecsökkentette a méretüket –, valamint ferritgyűrűs tárakkal látták el őket. Ezeknél a gépeknél jelenik meg a megszakítás-rendszer, amelyekkel a hardveres jelzéseket a számítógépek kezelni tudják. Ekkor jelentek meg az operációs rendszerek, valamint a magas </a:t>
            </a:r>
            <a:r>
              <a:rPr lang="hu-HU" sz="2400" dirty="0" err="1"/>
              <a:t>szintűprogramozási</a:t>
            </a:r>
            <a:r>
              <a:rPr lang="hu-HU" sz="2400" dirty="0"/>
              <a:t> nyelvek pl.: FORTRAN. A népszerű gépek közé tartoztak, például az IBM7090, 7070 és 1410. Memóriaként </a:t>
            </a:r>
            <a:r>
              <a:rPr lang="hu-HU" sz="2400" dirty="0" err="1"/>
              <a:t>mágnestárat</a:t>
            </a:r>
            <a:r>
              <a:rPr lang="hu-HU" sz="2400" dirty="0"/>
              <a:t> használtak, a háttértár mágnesszalag, majd mágneslemez. Ezek a gépek 50 000-100 000 művelet/másodperc sebességet értek el.</a:t>
            </a:r>
            <a:endParaRPr lang="en-US" sz="24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9505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Második</a:t>
            </a:r>
            <a:r>
              <a:rPr lang="en-US" b="1" dirty="0"/>
              <a:t> </a:t>
            </a:r>
            <a:r>
              <a:rPr lang="en-US" b="1" dirty="0" err="1"/>
              <a:t>generációs</a:t>
            </a:r>
            <a:r>
              <a:rPr lang="en-US" b="1" dirty="0"/>
              <a:t> </a:t>
            </a:r>
            <a:r>
              <a:rPr lang="en-US" b="1" dirty="0" err="1" smtClean="0"/>
              <a:t>számítógépek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57" y="44624"/>
            <a:ext cx="9144000" cy="12264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Harmadik</a:t>
            </a:r>
            <a:r>
              <a:rPr lang="en-US" b="1" dirty="0"/>
              <a:t> </a:t>
            </a:r>
            <a:r>
              <a:rPr lang="en-US" b="1" dirty="0" err="1"/>
              <a:t>generációs</a:t>
            </a:r>
            <a:r>
              <a:rPr lang="en-US" b="1" dirty="0"/>
              <a:t> </a:t>
            </a:r>
            <a:r>
              <a:rPr lang="en-US" b="1" dirty="0" err="1" smtClean="0"/>
              <a:t>számítógépek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9144000" cy="4767808"/>
          </a:xfrm>
        </p:spPr>
        <p:txBody>
          <a:bodyPr/>
          <a:lstStyle/>
          <a:p>
            <a:pPr algn="ctr"/>
            <a:r>
              <a:rPr lang="hu-HU" dirty="0"/>
              <a:t>A harmadik generációs számítógépek abban tértek el legfőképpen az előzőektől, hogy már integrált áramköröket használnak, amiket1958-ban találtak fel. Ezek képesek voltak arra, hogy egy időben több feladatot is használjanak, a </a:t>
            </a:r>
            <a:r>
              <a:rPr lang="hu-HU" dirty="0" err="1"/>
              <a:t>multiprogramozásnak</a:t>
            </a:r>
            <a:r>
              <a:rPr lang="hu-HU" dirty="0"/>
              <a:t> és a párhuzamos működtetésnek köszönhetően. Megjelent a grafikus monitor, és a programozási nyelv is közérthetőbbé vált (BASIC). Fejlődésnek indult az adatátvitel 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64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Negyedik</a:t>
            </a:r>
            <a:r>
              <a:rPr lang="en-US" b="1" dirty="0"/>
              <a:t> </a:t>
            </a:r>
            <a:r>
              <a:rPr lang="en-US" b="1" dirty="0" err="1"/>
              <a:t>generációs</a:t>
            </a:r>
            <a:r>
              <a:rPr lang="en-US" b="1" dirty="0"/>
              <a:t> </a:t>
            </a:r>
            <a:r>
              <a:rPr lang="en-US" b="1" dirty="0" err="1" smtClean="0"/>
              <a:t>számítógépe</a:t>
            </a:r>
            <a:r>
              <a:rPr lang="hu-HU" b="1" dirty="0" smtClean="0"/>
              <a:t>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983832"/>
          </a:xfrm>
        </p:spPr>
        <p:txBody>
          <a:bodyPr>
            <a:normAutofit/>
          </a:bodyPr>
          <a:lstStyle/>
          <a:p>
            <a:pPr algn="ctr"/>
            <a:r>
              <a:rPr lang="hu-HU" sz="2200" dirty="0"/>
              <a:t>A 4. generáció kezdetének a világ első mikroprocesszorának megjelenését tekintjük</a:t>
            </a:r>
            <a:r>
              <a:rPr lang="hu-HU" sz="2200" dirty="0" smtClean="0"/>
              <a:t>.</a:t>
            </a:r>
          </a:p>
          <a:p>
            <a:pPr algn="ctr"/>
            <a:endParaRPr lang="hu-HU" sz="2200" dirty="0"/>
          </a:p>
          <a:p>
            <a:pPr algn="ctr"/>
            <a:r>
              <a:rPr lang="hu-HU" sz="2200" dirty="0"/>
              <a:t>Ezt a generációt már átlagemberek is használták.</a:t>
            </a:r>
          </a:p>
          <a:p>
            <a:pPr algn="ctr"/>
            <a:r>
              <a:rPr lang="hu-HU" sz="2200" dirty="0"/>
              <a:t>A processzor a számítógép és a számítógép alapú berendezések központi modulja, a gépi → A számítógépek negyedik generációját 1971-től 1991-ig számíthatjuk. Nincsenek alapvető változások a számítógépek szervezésében, csupán a korábbi megoldásokat tökéletesítik. Ezek már nagy </a:t>
            </a:r>
            <a:r>
              <a:rPr lang="hu-HU" sz="2200" dirty="0" err="1"/>
              <a:t>integráltságú</a:t>
            </a:r>
            <a:r>
              <a:rPr lang="hu-HU" sz="2200" dirty="0"/>
              <a:t> integrált áramköröket használnak. Erre a generációra jellemző, hogy a szoftvergyártás óriási méretűvé válik. A szoftverek árai elérik, egyes esetekben meg is haladhatják a hardverét.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1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/>
              <a:t>Egyik jellemzőjük, hogy párhuzamos és asszociatív működésű mikroprocesszorokat alkalmaznak. A problémaorientált nyelveket próbálják tökéletesíteni, erre egy kezdeti kísérlet </a:t>
            </a:r>
            <a:r>
              <a:rPr lang="hu-HU" dirty="0" err="1"/>
              <a:t>aPROLOG</a:t>
            </a:r>
            <a:r>
              <a:rPr lang="hu-HU" dirty="0"/>
              <a:t> programozási nyelv. A számítógépeket úgy tervezik, hogy minél több áramköri elemet szűkítsenek bele egyre kisebb méretű </a:t>
            </a:r>
            <a:r>
              <a:rPr lang="hu-HU" dirty="0" err="1"/>
              <a:t>mikrochipekbe</a:t>
            </a:r>
            <a:r>
              <a:rPr lang="hu-HU" dirty="0"/>
              <a:t>, azonban ennek hamarosan elérjük a fizikai határait, ezért új gyártási módszerekre és működési elvekre van szükség.</a:t>
            </a:r>
          </a:p>
          <a:p>
            <a:pPr algn="ctr"/>
            <a:r>
              <a:rPr lang="hu-HU" dirty="0"/>
              <a:t>Napjaikban már fejlesztik az optikai számítógépet, aminek lényege az, hogy nem elektromos, hanem sokkal gyorsabb fényimpulzusok hordozzák az információt. Zajlik </a:t>
            </a:r>
            <a:r>
              <a:rPr lang="hu-HU" dirty="0" err="1"/>
              <a:t>akvantumszámítógép</a:t>
            </a:r>
            <a:r>
              <a:rPr lang="hu-HU" dirty="0"/>
              <a:t> kutatása is.</a:t>
            </a:r>
          </a:p>
          <a:p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55847"/>
            <a:ext cx="9144000" cy="1054394"/>
          </a:xfrm>
        </p:spPr>
        <p:txBody>
          <a:bodyPr/>
          <a:lstStyle/>
          <a:p>
            <a:r>
              <a:rPr lang="hu-HU" b="1" dirty="0"/>
              <a:t>Ötödik generáció 1991-től </a:t>
            </a:r>
            <a:r>
              <a:rPr lang="hu-HU" b="1" dirty="0" smtClean="0"/>
              <a:t>napjainkig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50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203848" y="-10048"/>
            <a:ext cx="5940152" cy="2420888"/>
          </a:xfrm>
        </p:spPr>
        <p:txBody>
          <a:bodyPr>
            <a:normAutofit/>
          </a:bodyPr>
          <a:lstStyle/>
          <a:p>
            <a:r>
              <a:rPr lang="hu-HU" dirty="0" smtClean="0"/>
              <a:t>Készítette:</a:t>
            </a:r>
            <a:br>
              <a:rPr lang="hu-HU" dirty="0" smtClean="0"/>
            </a:br>
            <a:r>
              <a:rPr lang="hu-HU" dirty="0" err="1" smtClean="0"/>
              <a:t>Debnárik</a:t>
            </a:r>
            <a:r>
              <a:rPr lang="hu-HU" dirty="0" smtClean="0"/>
              <a:t> Roland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64904"/>
            <a:ext cx="5164832" cy="387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7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ács">
  <a:themeElements>
    <a:clrScheme name="Rács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Rács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Rács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lemi">
  <a:themeElements>
    <a:clrScheme name="Elem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i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i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endület">
  <a:themeElements>
    <a:clrScheme name="Lendüle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Hegycsúc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60</TotalTime>
  <Words>102</Words>
  <Application>Microsoft Office PowerPoint</Application>
  <PresentationFormat>Diavetítés a képernyőre (4:3 oldalarány)</PresentationFormat>
  <Paragraphs>24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7</vt:i4>
      </vt:variant>
      <vt:variant>
        <vt:lpstr>Diacímek</vt:lpstr>
      </vt:variant>
      <vt:variant>
        <vt:i4>9</vt:i4>
      </vt:variant>
    </vt:vector>
  </HeadingPairs>
  <TitlesOfParts>
    <vt:vector size="16" baseType="lpstr">
      <vt:lpstr>Túra</vt:lpstr>
      <vt:lpstr>Rács</vt:lpstr>
      <vt:lpstr>Áramlás</vt:lpstr>
      <vt:lpstr>Elemi</vt:lpstr>
      <vt:lpstr>Medián</vt:lpstr>
      <vt:lpstr>Lendület</vt:lpstr>
      <vt:lpstr>Hegycsúcs</vt:lpstr>
      <vt:lpstr>Számítógép története</vt:lpstr>
      <vt:lpstr>A programozás feltalálása</vt:lpstr>
      <vt:lpstr> Elektromechanikus számítógépek </vt:lpstr>
      <vt:lpstr>Első generációs számítógépek </vt:lpstr>
      <vt:lpstr>Második generációs számítógépek</vt:lpstr>
      <vt:lpstr>Harmadik generációs számítógépek</vt:lpstr>
      <vt:lpstr>Negyedik generációs számítógépek</vt:lpstr>
      <vt:lpstr>Ötödik generáció 1991-től napjainkig</vt:lpstr>
      <vt:lpstr>Készítette: Debnárik Roland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Számítógép története</dc:title>
  <dc:creator>Roy</dc:creator>
  <cp:lastModifiedBy>Roy</cp:lastModifiedBy>
  <cp:revision>6</cp:revision>
  <dcterms:created xsi:type="dcterms:W3CDTF">2011-04-04T12:49:33Z</dcterms:created>
  <dcterms:modified xsi:type="dcterms:W3CDTF">2011-04-04T13:49:57Z</dcterms:modified>
</cp:coreProperties>
</file>