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57" r:id="rId9"/>
    <p:sldId id="258" r:id="rId10"/>
    <p:sldId id="259" r:id="rId11"/>
    <p:sldId id="261" r:id="rId12"/>
    <p:sldId id="260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 varScale="1">
        <p:scale>
          <a:sx n="88" d="100"/>
          <a:sy n="88" d="100"/>
        </p:scale>
        <p:origin x="-9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45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020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949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058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5654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487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2015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8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8459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794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718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295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1B8092-E534-46F0-A802-04282B9FFB4D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5CCFEE-CEF1-46F9-882D-2E5A481AAAA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88640"/>
            <a:ext cx="4572000" cy="2592288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RAM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(Véletlen elérésű memória)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t0.gstatic.com/images?q=tbn:ANd9GcQi06R38DlK7EwoSaUFrBlknjtOj9r2ulUW9T2Ve1Fvsb3FZkP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RgwC6o9mywry2Z6itCNwT9OZ8DZsHSAF7fPa07WniwLh7GUi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1633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 Files Theme Tu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3808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896" y="0"/>
            <a:ext cx="59766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  <a:r>
              <a:rPr lang="en-US" sz="2800" b="1" dirty="0" smtClean="0"/>
              <a:t>RAM</a:t>
            </a:r>
            <a:endParaRPr lang="hu-HU" sz="2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Angolul:</a:t>
            </a:r>
            <a:r>
              <a:rPr lang="en-US" dirty="0"/>
              <a:t>Random Access </a:t>
            </a:r>
            <a:r>
              <a:rPr lang="en-US" dirty="0" smtClean="0"/>
              <a:t>Memory</a:t>
            </a:r>
            <a:endParaRPr lang="hu-HU" dirty="0" smtClean="0"/>
          </a:p>
          <a:p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V</a:t>
            </a:r>
            <a:r>
              <a:rPr lang="hu-HU" dirty="0" smtClean="0"/>
              <a:t>életlen elérésű</a:t>
            </a:r>
            <a:r>
              <a:rPr lang="hu-HU" dirty="0"/>
              <a:t> írható/olvasható adattároló </a:t>
            </a:r>
            <a:r>
              <a:rPr lang="hu-HU" dirty="0" smtClean="0"/>
              <a:t>eszköz</a:t>
            </a:r>
          </a:p>
          <a:p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 A RAM tárolja a CPU által végrehajtandó programokat és a feldolgozásra váró adatokat.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Az adatok csak addig maradnak meg benne, amíg a számítógép feszültség alatt van: kikapcsoláskor a benne tárolt adatok elvesznek</a:t>
            </a:r>
            <a:r>
              <a:rPr lang="en-US" dirty="0" smtClean="0"/>
              <a:t>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896" y="4365104"/>
            <a:ext cx="9182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magyar </a:t>
            </a:r>
            <a:r>
              <a:rPr lang="hu-HU" i="1" dirty="0"/>
              <a:t>véletlen elérés</a:t>
            </a:r>
            <a:r>
              <a:rPr lang="hu-HU" dirty="0"/>
              <a:t> kifejezés nem pontos, hiszen a memória elérése nem véletlenszerűen, hanem pontos címzések alapján történik, az angol </a:t>
            </a:r>
            <a:r>
              <a:rPr lang="hu-HU" i="1" dirty="0"/>
              <a:t>random</a:t>
            </a:r>
            <a:r>
              <a:rPr lang="hu-HU" dirty="0"/>
              <a:t> szó itt arra utal, hogy egy adott memóriarész elérésének gyorsasága független az elhelyezkedésétől </a:t>
            </a:r>
            <a:r>
              <a:rPr lang="hu-HU" dirty="0" smtClean="0"/>
              <a:t>(ellentétben </a:t>
            </a:r>
            <a:r>
              <a:rPr lang="hu-HU" dirty="0"/>
              <a:t>például a szalagos adattárolással, amikor a szalag jelenlegi pozíciójától távoli adatokat hosszabb idő </a:t>
            </a:r>
            <a:r>
              <a:rPr lang="hu-HU" dirty="0" smtClean="0"/>
              <a:t>elérni).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60" y="603377"/>
            <a:ext cx="3135380" cy="208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22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</p:spPr>
        <p:txBody>
          <a:bodyPr>
            <a:normAutofit/>
          </a:bodyPr>
          <a:lstStyle/>
          <a:p>
            <a:r>
              <a:rPr lang="hu-HU" sz="2400" dirty="0"/>
              <a:t>A számítógép memóriája a processzor mellett alapvető fontosságú alkatrész. A RAM főbb </a:t>
            </a:r>
            <a:r>
              <a:rPr lang="hu-HU" sz="2400" dirty="0" smtClean="0"/>
              <a:t>feladata </a:t>
            </a:r>
            <a:r>
              <a:rPr lang="hu-HU" sz="2400" dirty="0"/>
              <a:t>az ideiglenes adatok tárolása: például a programok utasításai, adatok, a </a:t>
            </a:r>
            <a:r>
              <a:rPr lang="hu-HU" sz="2400" dirty="0" smtClean="0"/>
              <a:t>CPU munkájának </a:t>
            </a:r>
            <a:r>
              <a:rPr lang="hu-HU" sz="2400" dirty="0"/>
              <a:t>eredményeinek a tárolása. A régi, mechanikus elemeket is tartalmazó memóriaegységeket (mágnesdob-tár, ferritgyűrűs memória) mára teljes mértékben felváltották a félvezető RAM-ok. Mivel a RAM jóval lassabb mint a processzor, ezért a processzorban saját, gyors memória is van, a cache.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Általános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022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439146"/>
            <a:ext cx="5004048" cy="1512168"/>
          </a:xfrm>
        </p:spPr>
        <p:txBody>
          <a:bodyPr/>
          <a:lstStyle/>
          <a:p>
            <a:r>
              <a:rPr lang="hu-HU" dirty="0" smtClean="0"/>
              <a:t>Általános 2.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>
          <a:xfrm>
            <a:off x="-23467" y="2996952"/>
            <a:ext cx="9144000" cy="3773016"/>
          </a:xfrm>
        </p:spPr>
        <p:txBody>
          <a:bodyPr>
            <a:normAutofit/>
          </a:bodyPr>
          <a:lstStyle/>
          <a:p>
            <a:r>
              <a:rPr lang="hu-HU" sz="2400" smtClean="0"/>
              <a:t>A RAM egy bájtnyi információt tároló részét memóriarekesznek nevezzük. A memóriarekeszek sorszámát címnek nevezzük, a CPU ennek alapján találja meg a keresett információt a RAM-ban. A memóriákban lévő cellák (memóriarekeszek) a négyzetrács pontjaiként helyezkednek el, így az adatok lekéréséhez tudni kell a sorok és az oszlopok számát. Az alapot képező NYÁK- lapon több memóriachip is található (lásd a képet), és ezekben a chipekben vannak a számítógép által értelmezhető 0 és 1 töltési értéket tároló apró cellák (1 cella egyenlő 1 bittel, 8 cella egyenlő 1 bájttal).</a:t>
            </a:r>
            <a:endParaRPr lang="hu-HU" sz="2400" dirty="0"/>
          </a:p>
        </p:txBody>
      </p:sp>
      <p:pic>
        <p:nvPicPr>
          <p:cNvPr id="1026" name="Picture 2" descr="http://t0.gstatic.com/images?q=tbn:ANd9GcQfe-nt4wn4xp6sZHv9fXVXYB4BqGsSf04hP9mypE21uQP7qSU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1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Általános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3196952"/>
          </a:xfrm>
        </p:spPr>
        <p:txBody>
          <a:bodyPr>
            <a:normAutofit/>
          </a:bodyPr>
          <a:lstStyle/>
          <a:p>
            <a:r>
              <a:rPr lang="hu-HU" sz="2800" dirty="0"/>
              <a:t>A CPU és a RAM közötti összeköttetést buszrendszer biztosítja. A régi RAM-ok aszinkronok voltak: nem volt órajelük, sebességüket csak az elérési idő jellemezte, mértékegysége ns, azaz nanoszekundum. Tokozás alatt a memóriák külső burkát, érintkezőinek kialakítását értjük.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2286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01208"/>
            <a:ext cx="262632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99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Főbb </a:t>
            </a:r>
            <a:r>
              <a:rPr lang="hu-HU" dirty="0" smtClean="0"/>
              <a:t>paraméterei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200" dirty="0"/>
          </a:p>
          <a:p>
            <a:pPr lvl="1">
              <a:buFont typeface="Arial" pitchFamily="34" charset="0"/>
              <a:buChar char="•"/>
            </a:pPr>
            <a:r>
              <a:rPr lang="hu-HU" sz="2200" dirty="0"/>
              <a:t>A RAM két legfontosabb adata hogy mekkora a tárolókapacitása: ez általában 256 </a:t>
            </a:r>
            <a:r>
              <a:rPr lang="hu-HU" sz="2200" dirty="0" smtClean="0"/>
              <a:t>MB-24 </a:t>
            </a:r>
            <a:r>
              <a:rPr lang="hu-HU" sz="2200" dirty="0"/>
              <a:t>GB között van (jelenleg a legnagyobb 86 GB-os)</a:t>
            </a:r>
          </a:p>
          <a:p>
            <a:pPr lvl="1">
              <a:buFont typeface="Arial" pitchFamily="34" charset="0"/>
              <a:buChar char="•"/>
            </a:pPr>
            <a:r>
              <a:rPr lang="hu-HU" sz="2200" dirty="0"/>
              <a:t>A másik főbb adat pedig a memóriamodul sebessége (milyen gyorsan lehet belőle az adatokat kiolvasni, írni</a:t>
            </a:r>
            <a:r>
              <a:rPr lang="hu-HU" sz="2200" dirty="0" smtClean="0"/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hu-HU" sz="2200" dirty="0" smtClean="0"/>
              <a:t>Ezt </a:t>
            </a:r>
            <a:r>
              <a:rPr lang="hu-HU" sz="2200" dirty="0"/>
              <a:t>befolyásolja az órajel, manapság 1600 MHz a hivatalos maximum</a:t>
            </a: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677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Két főbb </a:t>
            </a:r>
            <a:r>
              <a:rPr lang="hu-HU" dirty="0" smtClean="0"/>
              <a:t>típusuk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3340968"/>
          </a:xfrm>
        </p:spPr>
        <p:txBody>
          <a:bodyPr>
            <a:normAutofit/>
          </a:bodyPr>
          <a:lstStyle/>
          <a:p>
            <a:pPr algn="ctr"/>
            <a:r>
              <a:rPr lang="hu-HU" sz="2000" dirty="0"/>
              <a:t>Statikus RAM, </a:t>
            </a:r>
            <a:r>
              <a:rPr lang="hu-HU" sz="2000" b="1" dirty="0"/>
              <a:t>SRAM</a:t>
            </a:r>
            <a:r>
              <a:rPr lang="hu-HU" sz="2000" dirty="0"/>
              <a:t> (ang. </a:t>
            </a:r>
            <a:r>
              <a:rPr lang="hu-HU" sz="2000" b="1" i="1" dirty="0"/>
              <a:t>S</a:t>
            </a:r>
            <a:r>
              <a:rPr lang="hu-HU" sz="2000" i="1" dirty="0"/>
              <a:t>tatic </a:t>
            </a:r>
            <a:r>
              <a:rPr lang="hu-HU" sz="2000" b="1" i="1" dirty="0"/>
              <a:t>R</a:t>
            </a:r>
            <a:r>
              <a:rPr lang="hu-HU" sz="2000" i="1" dirty="0"/>
              <a:t>andom </a:t>
            </a:r>
            <a:r>
              <a:rPr lang="hu-HU" sz="2000" b="1" i="1" dirty="0"/>
              <a:t>A</a:t>
            </a:r>
            <a:r>
              <a:rPr lang="hu-HU" sz="2000" i="1" dirty="0"/>
              <a:t>ccess </a:t>
            </a:r>
            <a:r>
              <a:rPr lang="hu-HU" sz="2000" b="1" i="1" dirty="0"/>
              <a:t>M</a:t>
            </a:r>
            <a:r>
              <a:rPr lang="hu-HU" sz="2000" i="1" dirty="0"/>
              <a:t>emory).</a:t>
            </a:r>
            <a:r>
              <a:rPr lang="hu-HU" sz="2000" dirty="0"/>
              <a:t> Minden memóriacellát egy kétállapotú tároló alkot, amelyet több tranzisztor alkot, ezért bonyolultabb, és drágább kivitelű. Előnye viszont hogy fogyasztása rendkívül kicsi és nagyobb a sebessége mint a dinamikus RAM-nak, ezért főleg gyorsítótárakban (Cache) alkalmazzák.</a:t>
            </a:r>
          </a:p>
          <a:p>
            <a:pPr algn="ctr"/>
            <a:r>
              <a:rPr lang="hu-HU" sz="2000" dirty="0"/>
              <a:t>Dinamikus RAM, </a:t>
            </a:r>
            <a:r>
              <a:rPr lang="hu-HU" sz="2000" b="1" dirty="0"/>
              <a:t>DRAM</a:t>
            </a:r>
            <a:r>
              <a:rPr lang="hu-HU" sz="2000" dirty="0"/>
              <a:t> (ang. </a:t>
            </a:r>
            <a:r>
              <a:rPr lang="hu-HU" sz="2000" b="1" i="1" dirty="0"/>
              <a:t>D</a:t>
            </a:r>
            <a:r>
              <a:rPr lang="hu-HU" sz="2000" i="1" dirty="0"/>
              <a:t>ynamic </a:t>
            </a:r>
            <a:r>
              <a:rPr lang="hu-HU" sz="2000" b="1" i="1" dirty="0"/>
              <a:t>R</a:t>
            </a:r>
            <a:r>
              <a:rPr lang="hu-HU" sz="2000" i="1" dirty="0"/>
              <a:t>andom </a:t>
            </a:r>
            <a:r>
              <a:rPr lang="hu-HU" sz="2000" b="1" i="1" dirty="0"/>
              <a:t>A</a:t>
            </a:r>
            <a:r>
              <a:rPr lang="hu-HU" sz="2000" i="1" dirty="0"/>
              <a:t>ccess </a:t>
            </a:r>
            <a:r>
              <a:rPr lang="hu-HU" sz="2000" b="1" i="1" dirty="0"/>
              <a:t>M</a:t>
            </a:r>
            <a:r>
              <a:rPr lang="hu-HU" sz="2000" i="1" dirty="0"/>
              <a:t>emory).</a:t>
            </a:r>
            <a:r>
              <a:rPr lang="hu-HU" sz="2000" dirty="0"/>
              <a:t> Egy memória cellát egy kondenzátor, és egy tranzisztor épít fel. Az információt addig tárolja, amíg a kondenzátor ki nem sül. Az információ elvesztését kiküszöböli a memória frissítése. Előnye az olcsósága, kis mérete, hátránya a frissítés szükségessége, valamint kisebb sebessége.</a:t>
            </a:r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18859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1"/>
            <a:ext cx="18859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9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Főbb </a:t>
            </a:r>
            <a:r>
              <a:rPr lang="hu-HU" dirty="0" smtClean="0"/>
              <a:t>memóriagyártók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Corsair</a:t>
            </a:r>
          </a:p>
          <a:p>
            <a:r>
              <a:rPr lang="en-US" dirty="0"/>
              <a:t>Geil</a:t>
            </a:r>
          </a:p>
          <a:p>
            <a:r>
              <a:rPr lang="en-US" dirty="0"/>
              <a:t>Infineon</a:t>
            </a:r>
          </a:p>
          <a:p>
            <a:r>
              <a:rPr lang="en-US" dirty="0"/>
              <a:t>Kingmax</a:t>
            </a:r>
          </a:p>
          <a:p>
            <a:r>
              <a:rPr lang="en-US" dirty="0"/>
              <a:t>Kingston</a:t>
            </a:r>
          </a:p>
          <a:p>
            <a:r>
              <a:rPr lang="en-US" dirty="0"/>
              <a:t>Samsung</a:t>
            </a:r>
          </a:p>
          <a:p>
            <a:r>
              <a:rPr lang="en-US" dirty="0"/>
              <a:t>OCZ</a:t>
            </a:r>
          </a:p>
          <a:p>
            <a:r>
              <a:rPr lang="en-US" dirty="0"/>
              <a:t>CSX</a:t>
            </a: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88" y="1285876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47" y="1557125"/>
            <a:ext cx="1475665" cy="11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14" y="1412777"/>
            <a:ext cx="1728370" cy="91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87" y="3653188"/>
            <a:ext cx="1719633" cy="171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http://t3.gstatic.com/images?q=tbn:ANd9GcQX5QDj2smwpnH1sRa-I2OOckMAdwhmL-yLN4F0k9GsXISX-7igi8ii8R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97472"/>
            <a:ext cx="2667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17232"/>
            <a:ext cx="24955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84" y="4513006"/>
            <a:ext cx="137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47" y="3362806"/>
            <a:ext cx="1784224" cy="107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39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820472" cy="792088"/>
          </a:xfrm>
        </p:spPr>
        <p:txBody>
          <a:bodyPr>
            <a:normAutofit/>
          </a:bodyPr>
          <a:lstStyle/>
          <a:p>
            <a:r>
              <a:rPr lang="hu-HU" b="1" dirty="0" smtClean="0"/>
              <a:t>Debnárik Roland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467544" y="517322"/>
            <a:ext cx="110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u="sng" dirty="0"/>
              <a:t>Készítette</a:t>
            </a:r>
            <a:endParaRPr lang="hu-HU" dirty="0"/>
          </a:p>
        </p:txBody>
      </p:sp>
      <p:pic>
        <p:nvPicPr>
          <p:cNvPr id="5122" name="Picture 2" descr="http://t1.gstatic.com/images?q=tbn:ANd9GcQrK4BgBxPFsx4CwklpHoJ9r5in39bCw5CeYc9rEmQuMELpZH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20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2.gstatic.com/images?q=tbn:ANd9GcQC86Jm_e1vcBqzQ3wzSHSSegxbu7qQDRI67KlrgDodGt9KKZDemgMM3f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80030"/>
            <a:ext cx="17716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1.gstatic.com/images?q=tbn:ANd9GcTVhHILJZJDi1OFC2N-gw7mv0Nn1VsAUzaQV-IIlrXL-Xlhgh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03" y="3717032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lemi">
  <a:themeElements>
    <a:clrScheme name="Elem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i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szvén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82</TotalTime>
  <Words>112</Words>
  <Application>Microsoft Office PowerPoint</Application>
  <PresentationFormat>Diavetítés a képernyőre (4:3 oldalarány)</PresentationFormat>
  <Paragraphs>36</Paragraphs>
  <Slides>9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7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Austin</vt:lpstr>
      <vt:lpstr>Office-téma</vt:lpstr>
      <vt:lpstr>Elemi</vt:lpstr>
      <vt:lpstr>Részvény</vt:lpstr>
      <vt:lpstr>Áramlás</vt:lpstr>
      <vt:lpstr>Loggia</vt:lpstr>
      <vt:lpstr>Aspektus</vt:lpstr>
      <vt:lpstr>RAM (Véletlen elérésű memória)</vt:lpstr>
      <vt:lpstr>PowerPoint bemutató</vt:lpstr>
      <vt:lpstr>Általános</vt:lpstr>
      <vt:lpstr>Általános 2.</vt:lpstr>
      <vt:lpstr>Általános 3.</vt:lpstr>
      <vt:lpstr>Főbb paraméterei</vt:lpstr>
      <vt:lpstr>Két főbb típusuk</vt:lpstr>
      <vt:lpstr>Főbb memóriagyártók</vt:lpstr>
      <vt:lpstr>Debnárik Roland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 (Véletlen elérésű memória)</dc:title>
  <dc:creator>Roy</dc:creator>
  <cp:lastModifiedBy>Roy</cp:lastModifiedBy>
  <cp:revision>7</cp:revision>
  <dcterms:created xsi:type="dcterms:W3CDTF">2011-05-22T08:40:05Z</dcterms:created>
  <dcterms:modified xsi:type="dcterms:W3CDTF">2011-05-22T18:41:20Z</dcterms:modified>
</cp:coreProperties>
</file>