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14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2011.05.22.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2011.05.22.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2011.05.22.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2011.05.22.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2011.05.22.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2011.05.22.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2011.05.22.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2011.05.22.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2011.05.22.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2011.05.22.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2011.05.22.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2011.05.22.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Cache" TargetMode="External"/><Relationship Id="rId2" Type="http://schemas.openxmlformats.org/officeDocument/2006/relationships/hyperlink" Target="http://hu.wikipedia.org/wiki/Szem%C3%A9lyi_sz%C3%A1m%C3%ADt%C3%B3g%C3%A9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hu.wikipedia.org/wiki/CPU#cite_note-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sz="7300" dirty="0" smtClean="0"/>
              <a:t>CPU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 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Fazekas János</a:t>
            </a:r>
            <a:endParaRPr lang="hu-HU" dirty="0"/>
          </a:p>
        </p:txBody>
      </p:sp>
      <p:pic>
        <p:nvPicPr>
          <p:cNvPr id="2050" name="Picture 2" descr="http://upload.wikimedia.org/wikipedia/commons/thumb/e/e7/Intel_80486DX2_bottom.jpg/200px-Intel_80486DX2_bot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77290">
            <a:off x="539552" y="2276872"/>
            <a:ext cx="1905000" cy="1562100"/>
          </a:xfrm>
          <a:prstGeom prst="rect">
            <a:avLst/>
          </a:prstGeom>
          <a:noFill/>
        </p:spPr>
      </p:pic>
      <p:pic>
        <p:nvPicPr>
          <p:cNvPr id="2052" name="Picture 4" descr="http://upload.wikimedia.org/wikipedia/commons/thumb/e/e3/Suoritin_Intel_Pentium_100MHz.jpg/220px-Suoritin_Intel_Pentium_100MH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3044">
            <a:off x="6444208" y="2204864"/>
            <a:ext cx="2095500" cy="1762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 smtClean="0"/>
              <a:t>Buszvezérlő</a:t>
            </a:r>
            <a:endParaRPr lang="hu-HU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/>
              <a:t> A regisztert és más adattárolókat összekötő buszrendszert irányítja. A busz továbbítja az adatokat.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 smtClean="0"/>
              <a:t>Cache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 smtClean="0"/>
              <a:t>	A </a:t>
            </a:r>
            <a:r>
              <a:rPr lang="hu-HU" dirty="0" smtClean="0"/>
              <a:t>modern processzorok fontos része a </a:t>
            </a:r>
            <a:r>
              <a:rPr lang="hu-HU" b="1" dirty="0" smtClean="0"/>
              <a:t>cache</a:t>
            </a:r>
            <a:r>
              <a:rPr lang="hu-HU" dirty="0" smtClean="0"/>
              <a:t> (</a:t>
            </a:r>
            <a:r>
              <a:rPr lang="hu-HU" dirty="0" err="1" smtClean="0"/>
              <a:t>gyorsítótár</a:t>
            </a:r>
            <a:r>
              <a:rPr lang="hu-HU" dirty="0" smtClean="0"/>
              <a:t>). A cache a processzorba, vagy a processzor környezetébe integrált memória, ami a viszonylag lassú rendszermemória-elérést hivatott kiváltani azoknak a programrészeknek és adatoknak előzetes beolvasásával, amikre a végrehajtásnak közvetlenül szüksége lehet. A mai </a:t>
            </a:r>
            <a:r>
              <a:rPr lang="hu-HU" dirty="0" smtClean="0">
                <a:hlinkClick r:id="rId2" tooltip="Személyi számítógép"/>
              </a:rPr>
              <a:t>PC</a:t>
            </a:r>
            <a:r>
              <a:rPr lang="hu-HU" dirty="0" smtClean="0"/>
              <a:t> processzorok általában két </a:t>
            </a:r>
            <a:r>
              <a:rPr lang="hu-HU" dirty="0" err="1" smtClean="0"/>
              <a:t>gyorsítótárat</a:t>
            </a:r>
            <a:r>
              <a:rPr lang="hu-HU" dirty="0" smtClean="0"/>
              <a:t> használnak, egy kisebb (és gyorsabb) első szintű (L1) és egy nagyobb másodszintű (L2) cache-t. A </a:t>
            </a:r>
            <a:r>
              <a:rPr lang="hu-HU" dirty="0" err="1" smtClean="0"/>
              <a:t>gyorsítótár</a:t>
            </a:r>
            <a:r>
              <a:rPr lang="hu-HU" dirty="0" smtClean="0"/>
              <a:t> mérete ma már </a:t>
            </a:r>
            <a:r>
              <a:rPr lang="hu-HU" dirty="0" err="1" smtClean="0"/>
              <a:t>megabyte-os</a:t>
            </a:r>
            <a:r>
              <a:rPr lang="hu-HU" dirty="0" smtClean="0"/>
              <a:t> nagyságrendű.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4194332" y="3244334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u="sng" dirty="0" smtClean="0">
                <a:hlinkClick r:id="rId3" tooltip="Cache"/>
              </a:rPr>
              <a:t>Cache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processzor működése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62500" lnSpcReduction="20000"/>
          </a:bodyPr>
          <a:lstStyle/>
          <a:p>
            <a:r>
              <a:rPr lang="hu-HU" b="1" dirty="0" smtClean="0"/>
              <a:t>1</a:t>
            </a:r>
            <a:r>
              <a:rPr lang="hu-HU" b="1" dirty="0" smtClean="0"/>
              <a:t>.</a:t>
            </a:r>
            <a:r>
              <a:rPr lang="hu-HU" dirty="0" smtClean="0"/>
              <a:t> </a:t>
            </a:r>
            <a:r>
              <a:rPr lang="hu-HU" i="1" dirty="0" smtClean="0"/>
              <a:t>Az utasítás beolvasása a memóriából a processzorba:</a:t>
            </a:r>
            <a:r>
              <a:rPr lang="hu-HU" dirty="0" smtClean="0"/>
              <a:t> A memória </a:t>
            </a:r>
            <a:r>
              <a:rPr lang="hu-HU" dirty="0" err="1" smtClean="0"/>
              <a:t>címtárólójából</a:t>
            </a:r>
            <a:r>
              <a:rPr lang="hu-HU" dirty="0" smtClean="0"/>
              <a:t>, az </a:t>
            </a:r>
            <a:r>
              <a:rPr lang="hu-HU" b="1" dirty="0" err="1" smtClean="0"/>
              <a:t>AR</a:t>
            </a:r>
            <a:r>
              <a:rPr lang="hu-HU" dirty="0" err="1" smtClean="0"/>
              <a:t>-ból</a:t>
            </a:r>
            <a:r>
              <a:rPr lang="hu-HU" dirty="0" smtClean="0"/>
              <a:t> (</a:t>
            </a:r>
            <a:r>
              <a:rPr lang="hu-HU" dirty="0" err="1" smtClean="0"/>
              <a:t>address</a:t>
            </a:r>
            <a:r>
              <a:rPr lang="hu-HU" dirty="0" smtClean="0"/>
              <a:t> </a:t>
            </a:r>
            <a:r>
              <a:rPr lang="hu-HU" dirty="0" err="1" smtClean="0"/>
              <a:t>register</a:t>
            </a:r>
            <a:r>
              <a:rPr lang="hu-HU" dirty="0" smtClean="0"/>
              <a:t> - címregiszter) kerül át a processzor címtárolójába az </a:t>
            </a:r>
            <a:r>
              <a:rPr lang="hu-HU" b="1" dirty="0" smtClean="0"/>
              <a:t>IP</a:t>
            </a:r>
            <a:r>
              <a:rPr lang="hu-HU" dirty="0" smtClean="0"/>
              <a:t>-be (</a:t>
            </a:r>
            <a:r>
              <a:rPr lang="hu-HU" dirty="0" err="1" smtClean="0"/>
              <a:t>instruction</a:t>
            </a:r>
            <a:r>
              <a:rPr lang="hu-HU" dirty="0" smtClean="0"/>
              <a:t> pointer). Ezek után a memória adattároló regiszteréből, a </a:t>
            </a:r>
            <a:r>
              <a:rPr lang="hu-HU" b="1" dirty="0" err="1" smtClean="0"/>
              <a:t>DR</a:t>
            </a:r>
            <a:r>
              <a:rPr lang="hu-HU" dirty="0" err="1" smtClean="0"/>
              <a:t>-ből</a:t>
            </a:r>
            <a:r>
              <a:rPr lang="hu-HU" dirty="0" smtClean="0"/>
              <a:t> (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register</a:t>
            </a:r>
            <a:r>
              <a:rPr lang="hu-HU" dirty="0" smtClean="0"/>
              <a:t> - adatregiszter) kerülnek át az adatok a processzor adattárolójába, az </a:t>
            </a:r>
            <a:r>
              <a:rPr lang="hu-HU" b="1" dirty="0" smtClean="0"/>
              <a:t>IR</a:t>
            </a:r>
            <a:r>
              <a:rPr lang="hu-HU" dirty="0" smtClean="0"/>
              <a:t> (</a:t>
            </a:r>
            <a:r>
              <a:rPr lang="hu-HU" dirty="0" err="1" smtClean="0"/>
              <a:t>instruction</a:t>
            </a:r>
            <a:r>
              <a:rPr lang="hu-HU" dirty="0" smtClean="0"/>
              <a:t> </a:t>
            </a:r>
            <a:r>
              <a:rPr lang="hu-HU" dirty="0" err="1" smtClean="0"/>
              <a:t>register</a:t>
            </a:r>
            <a:r>
              <a:rPr lang="hu-HU" dirty="0" smtClean="0"/>
              <a:t>)</a:t>
            </a:r>
            <a:r>
              <a:rPr lang="hu-HU" dirty="0" err="1" smtClean="0"/>
              <a:t>-be</a:t>
            </a:r>
            <a:r>
              <a:rPr lang="hu-HU" dirty="0" smtClean="0"/>
              <a:t>.</a:t>
            </a:r>
          </a:p>
          <a:p>
            <a:r>
              <a:rPr lang="hu-HU" b="1" dirty="0" smtClean="0"/>
              <a:t>2.</a:t>
            </a:r>
            <a:r>
              <a:rPr lang="hu-HU" dirty="0" smtClean="0"/>
              <a:t> </a:t>
            </a:r>
            <a:r>
              <a:rPr lang="hu-HU" i="1" dirty="0" smtClean="0"/>
              <a:t>A beolvasott utasítás dekódolása, elemzése:</a:t>
            </a:r>
            <a:r>
              <a:rPr lang="hu-HU" dirty="0" smtClean="0"/>
              <a:t> Az ALU az utasítás kódját értelmezi, melyből kiderül milyen műveletet kell elvégeznie, és hogy mennyi adatot kell beolvasni még ahhoz, hogy meghatározhatóak legyenek az operandusok, amelyeken a műveleteket végzi.</a:t>
            </a:r>
          </a:p>
          <a:p>
            <a:r>
              <a:rPr lang="hu-HU" b="1" dirty="0" smtClean="0"/>
              <a:t>3.</a:t>
            </a:r>
            <a:r>
              <a:rPr lang="hu-HU" dirty="0" smtClean="0"/>
              <a:t> </a:t>
            </a:r>
            <a:r>
              <a:rPr lang="hu-HU" i="1" dirty="0" smtClean="0"/>
              <a:t>A művelet végrehajtása</a:t>
            </a:r>
            <a:r>
              <a:rPr lang="hu-HU" dirty="0" smtClean="0"/>
              <a:t>, mely eredménye az </a:t>
            </a:r>
            <a:r>
              <a:rPr lang="hu-HU" b="1" dirty="0" smtClean="0"/>
              <a:t>LR3</a:t>
            </a:r>
            <a:r>
              <a:rPr lang="hu-HU" dirty="0" smtClean="0"/>
              <a:t> segédregiszterbe kerül.</a:t>
            </a:r>
          </a:p>
          <a:p>
            <a:r>
              <a:rPr lang="hu-HU" b="1" dirty="0" smtClean="0"/>
              <a:t>4.</a:t>
            </a:r>
            <a:r>
              <a:rPr lang="hu-HU" dirty="0" smtClean="0"/>
              <a:t> </a:t>
            </a:r>
            <a:r>
              <a:rPr lang="hu-HU" i="1" dirty="0" smtClean="0"/>
              <a:t>Eredmény tárolása:</a:t>
            </a:r>
            <a:r>
              <a:rPr lang="hu-HU" dirty="0" smtClean="0"/>
              <a:t> az </a:t>
            </a:r>
            <a:r>
              <a:rPr lang="hu-HU" b="1" dirty="0" smtClean="0"/>
              <a:t>LR3</a:t>
            </a:r>
            <a:r>
              <a:rPr lang="hu-HU" dirty="0" smtClean="0"/>
              <a:t> segédregiszterből vagy egy másik regiszterbe, vagy a </a:t>
            </a:r>
            <a:r>
              <a:rPr lang="hu-HU" b="1" dirty="0" err="1" smtClean="0"/>
              <a:t>DR</a:t>
            </a:r>
            <a:r>
              <a:rPr lang="hu-HU" dirty="0" err="1" smtClean="0"/>
              <a:t>-en</a:t>
            </a:r>
            <a:r>
              <a:rPr lang="hu-HU" dirty="0" smtClean="0"/>
              <a:t> keresztül a memóriacímre kerül.</a:t>
            </a:r>
          </a:p>
          <a:p>
            <a:r>
              <a:rPr lang="hu-HU" b="1" dirty="0" smtClean="0"/>
              <a:t>5.</a:t>
            </a:r>
            <a:r>
              <a:rPr lang="hu-HU" dirty="0" smtClean="0"/>
              <a:t> </a:t>
            </a:r>
            <a:r>
              <a:rPr lang="hu-HU" i="1" dirty="0" smtClean="0"/>
              <a:t>A következő utasítás címének meghatározása:</a:t>
            </a:r>
            <a:r>
              <a:rPr lang="hu-HU" dirty="0" smtClean="0"/>
              <a:t> A szekvenciális program esetében az IP értékének megnövelésével jut el az ALU a következő utasítás címéhez. Ellenkező esetben egy regiszter tartalmazza a következő utasítás címét, melyet a processzor az </a:t>
            </a:r>
            <a:r>
              <a:rPr lang="hu-HU" b="1" dirty="0" smtClean="0"/>
              <a:t>IP</a:t>
            </a:r>
            <a:r>
              <a:rPr lang="hu-HU" dirty="0" smtClean="0"/>
              <a:t>-be ír.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óra és az órajel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/>
              <a:t>Az </a:t>
            </a:r>
            <a:r>
              <a:rPr lang="hu-HU" b="1" dirty="0" smtClean="0"/>
              <a:t>óra</a:t>
            </a:r>
            <a:r>
              <a:rPr lang="hu-HU" dirty="0" smtClean="0"/>
              <a:t> az egész számítógép működéséhez szükséges </a:t>
            </a:r>
            <a:r>
              <a:rPr lang="hu-HU" i="1" dirty="0" err="1" smtClean="0"/>
              <a:t>ütemet</a:t>
            </a:r>
            <a:r>
              <a:rPr lang="hu-HU" dirty="0" err="1" smtClean="0"/>
              <a:t>biztosítja</a:t>
            </a:r>
            <a:r>
              <a:rPr lang="hu-HU" dirty="0" smtClean="0"/>
              <a:t>. Az óra magában foglal egy kvarckristályt, ami az </a:t>
            </a:r>
            <a:r>
              <a:rPr lang="hu-HU" b="1" dirty="0" smtClean="0"/>
              <a:t>órajel</a:t>
            </a:r>
            <a:r>
              <a:rPr lang="hu-HU" dirty="0" smtClean="0"/>
              <a:t> előállításához szükséges rezgés stabilitását adja. Sebességét Hertzben (Megahertzben) mérjük. Az órajel generátor néhány száz MHz-es rezgést ad, ezért a processzor órajelének előállításához egy beállítható szorzót alkalmaznak, hogy többféle sebességű processzort is a rendszerbe lehessen építeni.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hu-HU" dirty="0" smtClean="0"/>
              <a:t>	A </a:t>
            </a:r>
            <a:r>
              <a:rPr lang="hu-HU" dirty="0" smtClean="0"/>
              <a:t>processzor részegységei (itt a legalapvetőbb műveleteket végző részegységekre kell gondolni, tehát nem egy olyan nagy egységre, mint például az ALU.), az órajel ütemére végzik feladataikat; amikor egy részegység megkapja az órajelet egy elektronikus jel formájában, akkor elvégzi a soron következő műveletet, amikor megkapja a következő jelet, akkor a következő műveletet végzi el. Egy másodperc alatt egy mai processzor egysége több milliószor kap jelet. Az órajel sebességének így ahhoz az időhöz kell alkalmazkodnia, amennyi időbe telik egy részegységnek a rá kijelölt művelet elvégzése (különben akkor jönne a következő művelet, amikor az előző még feldolgozás alatt van, és ez érthetően problémákat okozna). Ez lényegében azt eredményezheti, hogy a processzor egységeinek a leglassúbb elem miatt kell várakozniuk. Ezt persze különféle megoldásokkal orvosolják.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	Ám </a:t>
            </a:r>
            <a:r>
              <a:rPr lang="hu-HU" dirty="0" smtClean="0"/>
              <a:t>a műveletet nem szabad összetéveszteni az utasítással, ezek bonyolultsága miatt egy utasítás végrehajtása több </a:t>
            </a:r>
            <a:r>
              <a:rPr lang="hu-HU" dirty="0" err="1" smtClean="0"/>
              <a:t>órajelciklust</a:t>
            </a:r>
            <a:r>
              <a:rPr lang="hu-HU" dirty="0" smtClean="0"/>
              <a:t> is igénybe vehet. Az is lassító tényező, hogy a processzor az adatokat lassabban kapja, mint ahogy fel tudná dolgozni őket, ilyenkor pedig várakoznia kell.</a:t>
            </a:r>
          </a:p>
          <a:p>
            <a:pPr>
              <a:buNone/>
            </a:pPr>
            <a:r>
              <a:rPr lang="hu-HU" b="1" dirty="0" smtClean="0"/>
              <a:t>	Gépi </a:t>
            </a:r>
            <a:r>
              <a:rPr lang="hu-HU" b="1" dirty="0" smtClean="0"/>
              <a:t>ciklus</a:t>
            </a:r>
            <a:r>
              <a:rPr lang="hu-HU" dirty="0" smtClean="0"/>
              <a:t>nak nevezzük azt az időt, amely alatt a számítógép egy gépi műveletet végre tud hajtani. Egy gépi ciklus általában több </a:t>
            </a:r>
            <a:r>
              <a:rPr lang="hu-HU" i="1" dirty="0" err="1" smtClean="0"/>
              <a:t>órajelütem</a:t>
            </a:r>
            <a:r>
              <a:rPr lang="hu-HU" dirty="0" err="1" smtClean="0"/>
              <a:t>ből</a:t>
            </a:r>
            <a:r>
              <a:rPr lang="hu-HU" dirty="0" smtClean="0"/>
              <a:t> áll, az egyes utasítások végrehajtásához szükséges gépi ciklusok száma utasításonként más és más lehet.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processzor utasításkészlete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/>
              <a:t>A processzor által ismert műveletek és utasítások összességét értjük a processzor utasításkészlete alatt. Legelőször a </a:t>
            </a:r>
            <a:r>
              <a:rPr lang="hu-HU" i="1" dirty="0" smtClean="0"/>
              <a:t>RISC</a:t>
            </a:r>
            <a:r>
              <a:rPr lang="hu-HU" dirty="0" smtClean="0"/>
              <a:t> (</a:t>
            </a:r>
            <a:r>
              <a:rPr lang="hu-HU" dirty="0" err="1" smtClean="0"/>
              <a:t>Reduced</a:t>
            </a:r>
            <a:r>
              <a:rPr lang="hu-HU" dirty="0" smtClean="0"/>
              <a:t> </a:t>
            </a:r>
            <a:r>
              <a:rPr lang="hu-HU" dirty="0" err="1" smtClean="0"/>
              <a:t>Instructions</a:t>
            </a:r>
            <a:r>
              <a:rPr lang="hu-HU" dirty="0" smtClean="0"/>
              <a:t> </a:t>
            </a:r>
            <a:r>
              <a:rPr lang="hu-HU" dirty="0" err="1" smtClean="0"/>
              <a:t>Set</a:t>
            </a:r>
            <a:r>
              <a:rPr lang="hu-HU" dirty="0" smtClean="0"/>
              <a:t> Computer) utasításkészletet használták, ez leegyszerűsített, rövid utasításokat tartalmazott. Elsődlegesnek tekintette a sebességet, és az egyszerűséget.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	Később </a:t>
            </a:r>
            <a:r>
              <a:rPr lang="hu-HU" dirty="0" smtClean="0"/>
              <a:t>a </a:t>
            </a:r>
            <a:r>
              <a:rPr lang="hu-HU" i="1" dirty="0" err="1" smtClean="0"/>
              <a:t>CISC</a:t>
            </a:r>
            <a:r>
              <a:rPr lang="hu-HU" dirty="0" err="1" smtClean="0"/>
              <a:t>-et</a:t>
            </a:r>
            <a:r>
              <a:rPr lang="hu-HU" dirty="0" smtClean="0"/>
              <a:t> (</a:t>
            </a:r>
            <a:r>
              <a:rPr lang="hu-HU" dirty="0" err="1" smtClean="0"/>
              <a:t>Complex</a:t>
            </a:r>
            <a:r>
              <a:rPr lang="hu-HU" dirty="0" smtClean="0"/>
              <a:t> </a:t>
            </a:r>
            <a:r>
              <a:rPr lang="hu-HU" dirty="0" err="1" smtClean="0"/>
              <a:t>Instructions</a:t>
            </a:r>
            <a:r>
              <a:rPr lang="hu-HU" dirty="0" smtClean="0"/>
              <a:t> </a:t>
            </a:r>
            <a:r>
              <a:rPr lang="hu-HU" dirty="0" err="1" smtClean="0"/>
              <a:t>Set</a:t>
            </a:r>
            <a:r>
              <a:rPr lang="hu-HU" dirty="0" smtClean="0"/>
              <a:t> Computer) alkalmazták, ez már több, hosszabb utasítást tartalmazott, ám a túl sok, bonyolult utasítás nem bizonyult célravezetőnek, ezért visszatértek a RISC-hez. Ma már persze rengeteg utasításkészlet van, melyben keverednek a RISC, és a CISC irányelvei (Pentium, </a:t>
            </a:r>
            <a:r>
              <a:rPr lang="hu-HU" dirty="0" err="1" smtClean="0"/>
              <a:t>Pentiu</a:t>
            </a:r>
            <a:r>
              <a:rPr lang="hu-HU" dirty="0" smtClean="0"/>
              <a:t>, </a:t>
            </a:r>
            <a:r>
              <a:rPr lang="hu-HU" dirty="0" smtClean="0"/>
              <a:t>MMX, SSE 3/4, 3D </a:t>
            </a:r>
            <a:r>
              <a:rPr lang="hu-HU" dirty="0" err="1" smtClean="0"/>
              <a:t>now</a:t>
            </a:r>
            <a:r>
              <a:rPr lang="hu-HU" dirty="0" smtClean="0"/>
              <a:t>!).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processzor tokozása 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Tokozáson </a:t>
            </a:r>
            <a:r>
              <a:rPr lang="hu-HU" dirty="0" smtClean="0"/>
              <a:t>a processzor külső burkát, </a:t>
            </a:r>
            <a:r>
              <a:rPr lang="hu-HU" dirty="0" smtClean="0"/>
              <a:t>érintkezőinek</a:t>
            </a:r>
          </a:p>
          <a:p>
            <a:pPr>
              <a:buNone/>
            </a:pPr>
            <a:r>
              <a:rPr lang="hu-HU" dirty="0" smtClean="0"/>
              <a:t>kialakítását </a:t>
            </a:r>
            <a:r>
              <a:rPr lang="hu-HU" dirty="0" smtClean="0"/>
              <a:t>értjük. Két elterjedt fajtája van:</a:t>
            </a:r>
          </a:p>
          <a:p>
            <a:r>
              <a:rPr lang="hu-HU" dirty="0" err="1" smtClean="0"/>
              <a:t>LGA-tokozás</a:t>
            </a:r>
            <a:r>
              <a:rPr lang="hu-HU" dirty="0" smtClean="0"/>
              <a:t>: az előző kialakításokkal szemben a tűsor az alaplapon helyezkedik el, míg a processzoron csak úgynevezett érintőpadok</a:t>
            </a:r>
            <a:r>
              <a:rPr lang="hu-HU" baseline="30000" dirty="0" smtClean="0">
                <a:hlinkClick r:id="rId2"/>
              </a:rPr>
              <a:t>[1]</a:t>
            </a:r>
            <a:r>
              <a:rPr lang="hu-HU" dirty="0" smtClean="0"/>
              <a:t> találhatóak.</a:t>
            </a:r>
          </a:p>
          <a:p>
            <a:r>
              <a:rPr lang="hu-HU" dirty="0" err="1" smtClean="0"/>
              <a:t>PGA-tokozás</a:t>
            </a:r>
            <a:r>
              <a:rPr lang="hu-HU" dirty="0" smtClean="0"/>
              <a:t>: itt a csatlakozók a négyzet alakú tok alján helyezkednek el. Ezen belül is lehet:</a:t>
            </a:r>
          </a:p>
          <a:p>
            <a:pPr lvl="1"/>
            <a:r>
              <a:rPr lang="hu-HU" dirty="0" smtClean="0"/>
              <a:t>CPGA, azaz kerámiatok, vagy</a:t>
            </a:r>
          </a:p>
          <a:p>
            <a:pPr lvl="1"/>
            <a:r>
              <a:rPr lang="hu-HU" dirty="0" smtClean="0"/>
              <a:t>PPGA műanyag tok.</a:t>
            </a:r>
          </a:p>
          <a:p>
            <a:r>
              <a:rPr lang="hu-HU" dirty="0" err="1" smtClean="0"/>
              <a:t>SECC-tokozás</a:t>
            </a:r>
            <a:r>
              <a:rPr lang="hu-HU" dirty="0" smtClean="0"/>
              <a:t>: a tok inkább egy kazettára hasonlít, az érintkezők (tűk) az alján vannak.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r>
              <a:rPr lang="hu-HU" dirty="0" smtClean="0"/>
              <a:t>Még nincs vége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CPU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smtClean="0"/>
              <a:t>	A</a:t>
            </a:r>
            <a:r>
              <a:rPr lang="hu-HU" dirty="0" smtClean="0"/>
              <a:t> </a:t>
            </a:r>
            <a:r>
              <a:rPr lang="hu-HU" b="1" dirty="0" smtClean="0"/>
              <a:t>CPU</a:t>
            </a:r>
            <a:r>
              <a:rPr lang="hu-HU" dirty="0" smtClean="0"/>
              <a:t> (angol: </a:t>
            </a:r>
            <a:r>
              <a:rPr lang="hu-HU" b="1" i="1" dirty="0" err="1" smtClean="0"/>
              <a:t>C</a:t>
            </a:r>
            <a:r>
              <a:rPr lang="hu-HU" i="1" dirty="0" err="1" smtClean="0"/>
              <a:t>entral</a:t>
            </a:r>
            <a:r>
              <a:rPr lang="hu-HU" i="1" dirty="0" smtClean="0"/>
              <a:t> </a:t>
            </a:r>
            <a:r>
              <a:rPr lang="hu-HU" b="1" i="1" dirty="0" err="1" smtClean="0"/>
              <a:t>P</a:t>
            </a:r>
            <a:r>
              <a:rPr lang="hu-HU" i="1" dirty="0" err="1" smtClean="0"/>
              <a:t>rocessing</a:t>
            </a:r>
            <a:r>
              <a:rPr lang="hu-HU" i="1" dirty="0" smtClean="0"/>
              <a:t> </a:t>
            </a:r>
            <a:r>
              <a:rPr lang="hu-HU" b="1" i="1" dirty="0" smtClean="0"/>
              <a:t>U</a:t>
            </a:r>
            <a:r>
              <a:rPr lang="hu-HU" i="1" dirty="0" smtClean="0"/>
              <a:t>nit</a:t>
            </a:r>
            <a:r>
              <a:rPr lang="hu-HU" dirty="0" smtClean="0"/>
              <a:t> – </a:t>
            </a:r>
            <a:r>
              <a:rPr lang="hu-HU" i="1" dirty="0" smtClean="0"/>
              <a:t>központi feldolgozóegység)</a:t>
            </a:r>
            <a:r>
              <a:rPr lang="hu-HU" dirty="0" smtClean="0"/>
              <a:t> más néven </a:t>
            </a:r>
            <a:r>
              <a:rPr lang="hu-HU" b="1" dirty="0" smtClean="0"/>
              <a:t>processzor</a:t>
            </a:r>
            <a:r>
              <a:rPr lang="hu-HU" dirty="0" smtClean="0"/>
              <a:t>, a számítógép „agya”, azon egysége, amely az utasítások értelmezését és végrehajtását vezérli, félvezetős kivitelezésű, összetett elektronikus áramkör. Egy szilícium kristályra integrált, sok tízmillió tranzisztort tartalmazó digitális egység. A bemeneti eszközök segítségével kódolt információkat feldolgozza, majd az eredményt a </a:t>
            </a:r>
            <a:r>
              <a:rPr lang="hu-HU" dirty="0" smtClean="0"/>
              <a:t>kimenet eszközök</a:t>
            </a:r>
            <a:r>
              <a:rPr lang="hu-HU" dirty="0" smtClean="0"/>
              <a:t> felé továbbítja, melyek ezeket </a:t>
            </a:r>
            <a:r>
              <a:rPr lang="hu-HU" dirty="0" err="1" smtClean="0"/>
              <a:t>azadatokat</a:t>
            </a:r>
            <a:r>
              <a:rPr lang="hu-HU" dirty="0" smtClean="0"/>
              <a:t> információvá alakítják vissza. A PC-be helyezett processzort az </a:t>
            </a:r>
            <a:r>
              <a:rPr lang="hu-HU" dirty="0" smtClean="0"/>
              <a:t>Intel</a:t>
            </a:r>
            <a:r>
              <a:rPr lang="hu-HU" dirty="0" smtClean="0"/>
              <a:t> fejlesztette ki. A processzor alatt általában mikroprocesszort értünk, régebben a processzor sok különálló áramkör volt, ám a mikroprocesszorral sikerült a legfontosabb komponenseket egyetlen szilíciumlapkára integrálni.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processzor hűtése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/>
              <a:t>A mai processzorok olyan magas frekvencián dolgoznak, </a:t>
            </a:r>
            <a:r>
              <a:rPr lang="hu-HU" dirty="0" smtClean="0"/>
              <a:t>hogy</a:t>
            </a:r>
          </a:p>
          <a:p>
            <a:pPr>
              <a:buNone/>
            </a:pPr>
            <a:r>
              <a:rPr lang="hu-HU" dirty="0" smtClean="0"/>
              <a:t>egyszerűen </a:t>
            </a:r>
            <a:r>
              <a:rPr lang="hu-HU" dirty="0" smtClean="0"/>
              <a:t>elolvadnának </a:t>
            </a:r>
            <a:r>
              <a:rPr lang="hu-HU" dirty="0" err="1" smtClean="0"/>
              <a:t>azelektromos</a:t>
            </a:r>
            <a:r>
              <a:rPr lang="hu-HU" dirty="0" smtClean="0"/>
              <a:t> áram hőhatása </a:t>
            </a:r>
            <a:r>
              <a:rPr lang="hu-HU" dirty="0" smtClean="0"/>
              <a:t>miatt,</a:t>
            </a:r>
          </a:p>
          <a:p>
            <a:pPr>
              <a:buNone/>
            </a:pPr>
            <a:r>
              <a:rPr lang="hu-HU" dirty="0" smtClean="0"/>
              <a:t>ezért </a:t>
            </a:r>
            <a:r>
              <a:rPr lang="hu-HU" dirty="0" smtClean="0"/>
              <a:t>ezt kell hűtőrendszerrel orvosolni. Több fajtája létezik:</a:t>
            </a:r>
          </a:p>
          <a:p>
            <a:r>
              <a:rPr lang="hu-HU" b="1" dirty="0" smtClean="0"/>
              <a:t>Léghűtéses</a:t>
            </a:r>
            <a:r>
              <a:rPr lang="hu-HU" dirty="0" smtClean="0"/>
              <a:t>: A processzorra egy hűtőbordát szerelnek, ami elvonja a hőt, erre pedig egy hűtő-ventilátort, ami hűti a hűtőbordát. Ezt nevezik aktív hűtésnek, passzív hűtésnek nevezik azt a fajta hűtést, ha a ventilátort elhagyják a rendszerből. A hűtőborda és a processzor közé szinte mindig </a:t>
            </a:r>
            <a:r>
              <a:rPr lang="hu-HU" i="1" dirty="0" smtClean="0"/>
              <a:t>hűtőpasztát</a:t>
            </a:r>
            <a:r>
              <a:rPr lang="hu-HU" dirty="0" smtClean="0"/>
              <a:t> tesznek, a jobb hőátadás érdekében. Ez általában alumínium hűtőpaszta.</a:t>
            </a:r>
          </a:p>
          <a:p>
            <a:r>
              <a:rPr lang="hu-HU" b="1" dirty="0" smtClean="0"/>
              <a:t>Vízhűtéses</a:t>
            </a:r>
            <a:r>
              <a:rPr lang="hu-HU" dirty="0" smtClean="0"/>
              <a:t>: Csövekben vizet cirkuláltatnak, és ezt kötik rá a hűteni kívánt alkatrészre. Teljesen halk, emellett igen hatékony, ám kiépítése bonyolult és drága.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Egyéb </a:t>
            </a:r>
            <a:r>
              <a:rPr lang="hu-HU" dirty="0" smtClean="0"/>
              <a:t>hűtési fajták is léteznek, de ezek nem </a:t>
            </a:r>
            <a:r>
              <a:rPr lang="hu-HU" dirty="0" smtClean="0"/>
              <a:t>olyan</a:t>
            </a:r>
          </a:p>
          <a:p>
            <a:pPr>
              <a:buNone/>
            </a:pPr>
            <a:r>
              <a:rPr lang="hu-HU" dirty="0" smtClean="0"/>
              <a:t>elterjedtek</a:t>
            </a:r>
            <a:r>
              <a:rPr lang="hu-HU" dirty="0" smtClean="0"/>
              <a:t>, például:</a:t>
            </a:r>
          </a:p>
          <a:p>
            <a:r>
              <a:rPr lang="hu-HU" dirty="0" err="1" smtClean="0"/>
              <a:t>Peltier</a:t>
            </a:r>
            <a:r>
              <a:rPr lang="hu-HU" dirty="0" smtClean="0"/>
              <a:t> hűtés: a processzorra egy ún. </a:t>
            </a:r>
            <a:r>
              <a:rPr lang="hu-HU" dirty="0" err="1" smtClean="0"/>
              <a:t>Peltier</a:t>
            </a:r>
            <a:r>
              <a:rPr lang="hu-HU" dirty="0" smtClean="0"/>
              <a:t> elemet raknak, és erre kerül rá egy további hűtő egység. Az elem lényege, hogy a töltés áramlása mellett </a:t>
            </a:r>
            <a:r>
              <a:rPr lang="hu-HU" dirty="0" err="1" smtClean="0"/>
              <a:t>hőáram</a:t>
            </a:r>
            <a:r>
              <a:rPr lang="hu-HU" dirty="0" smtClean="0"/>
              <a:t> alakul ki, amelynek következtében az elem egyik oldaláról a másikra vezeti a hőt → az egyik oldala hideg, míg a másik oldala forró lesz.</a:t>
            </a:r>
          </a:p>
          <a:p>
            <a:r>
              <a:rPr lang="hu-HU" dirty="0" smtClean="0"/>
              <a:t>Hidrogénes hűtés</a:t>
            </a:r>
          </a:p>
          <a:p>
            <a:r>
              <a:rPr lang="hu-HU" dirty="0" err="1" smtClean="0"/>
              <a:t>Hőcsöves</a:t>
            </a:r>
            <a:r>
              <a:rPr lang="hu-HU" dirty="0" smtClean="0"/>
              <a:t> hűtés</a:t>
            </a:r>
          </a:p>
          <a:p>
            <a:r>
              <a:rPr lang="hu-HU" dirty="0" smtClean="0"/>
              <a:t>Folyékony nitrogénes hűtés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	A </a:t>
            </a:r>
            <a:r>
              <a:rPr lang="hu-HU" dirty="0" smtClean="0"/>
              <a:t>processzorgyártók különféle módszereket vezettek be arra, hogy ha a CPU nincs terhelés alatt, órajeléből visszavegyen, kisebb teljesítményen dolgozzon, és ezáltal kevesebb hőt termeljen. Ilyen megoldás az AMD </a:t>
            </a:r>
            <a:r>
              <a:rPr lang="hu-HU" dirty="0" err="1" smtClean="0"/>
              <a:t>Cool</a:t>
            </a:r>
            <a:r>
              <a:rPr lang="hu-HU" dirty="0" smtClean="0"/>
              <a:t> 'n </a:t>
            </a:r>
            <a:r>
              <a:rPr lang="hu-HU" dirty="0" err="1" smtClean="0"/>
              <a:t>Quiet</a:t>
            </a:r>
            <a:r>
              <a:rPr lang="hu-HU" dirty="0" smtClean="0"/>
              <a:t> és az Intel </a:t>
            </a:r>
            <a:r>
              <a:rPr lang="hu-HU" dirty="0" err="1" smtClean="0"/>
              <a:t>SpeedStep</a:t>
            </a:r>
            <a:r>
              <a:rPr lang="hu-HU" dirty="0" smtClean="0"/>
              <a:t> technológiája is. Ezeket az eljárásokat főleg hordozható számítógépekben használják.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THE END</a:t>
            </a:r>
            <a:br>
              <a:rPr lang="hu-HU" dirty="0" smtClean="0"/>
            </a:br>
            <a:r>
              <a:rPr lang="hu-HU" dirty="0" smtClean="0"/>
              <a:t>ENDE</a:t>
            </a:r>
            <a:br>
              <a:rPr lang="hu-HU" dirty="0" smtClean="0"/>
            </a:br>
            <a:r>
              <a:rPr lang="az-Cyrl-AZ" dirty="0" smtClean="0"/>
              <a:t>конец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l-GR" dirty="0" smtClean="0"/>
              <a:t>τέλος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ja-JP" altLang="en-US" dirty="0" smtClean="0"/>
              <a:t>最後</a:t>
            </a:r>
            <a:r>
              <a:rPr lang="ja-JP" altLang="en-US" dirty="0" smtClean="0"/>
              <a:t>に</a:t>
            </a:r>
            <a:r>
              <a:rPr lang="hu-HU" altLang="ja-JP" dirty="0" smtClean="0"/>
              <a:t/>
            </a:r>
            <a:br>
              <a:rPr lang="hu-HU" altLang="ja-JP" dirty="0" smtClean="0"/>
            </a:br>
            <a:r>
              <a:rPr lang="hu-HU" dirty="0" err="1" smtClean="0"/>
              <a:t>mwisho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ar-AE" dirty="0" smtClean="0"/>
              <a:t>نهاية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pPr rtl="1"/>
            <a:r>
              <a:rPr lang="hu-HU" dirty="0" err="1" smtClean="0"/>
              <a:t>Katapusan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final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son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yi-Hebr" dirty="0" smtClean="0"/>
              <a:t>ענדיקן</a:t>
            </a:r>
            <a:br>
              <a:rPr lang="yi-Hebr" dirty="0" smtClean="0"/>
            </a:br>
            <a:r>
              <a:rPr lang="hy-AM" dirty="0" smtClean="0"/>
              <a:t>վերջ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e-IL" dirty="0" smtClean="0"/>
              <a:t>בסוף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beigās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finem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az-Cyrl-AZ" dirty="0" smtClean="0"/>
              <a:t>Крајот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akhir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sonunda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vi-VN" dirty="0" smtClean="0"/>
              <a:t>capăt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kết</a:t>
            </a:r>
            <a:r>
              <a:rPr lang="hu-HU" dirty="0" smtClean="0"/>
              <a:t> </a:t>
            </a:r>
            <a:r>
              <a:rPr lang="hu-HU" dirty="0" err="1" smtClean="0"/>
              <a:t>thúc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ar-AE" dirty="0" smtClean="0"/>
              <a:t>آخر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th-TH" dirty="0" smtClean="0"/>
              <a:t>ท้าย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I</a:t>
            </a:r>
            <a:br>
              <a:rPr lang="hu-HU" dirty="0" smtClean="0"/>
            </a:br>
            <a:r>
              <a:rPr lang="hu-HU" dirty="0" smtClean="0"/>
              <a:t>I</a:t>
            </a:r>
            <a:br>
              <a:rPr lang="hu-HU" dirty="0" smtClean="0"/>
            </a:br>
            <a:r>
              <a:rPr lang="hu-HU" dirty="0" smtClean="0"/>
              <a:t>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hu-HU" dirty="0" smtClean="0"/>
              <a:t>I</a:t>
            </a:r>
            <a:br>
              <a:rPr lang="hu-HU" dirty="0" smtClean="0"/>
            </a:br>
            <a:r>
              <a:rPr lang="hu-HU" dirty="0" smtClean="0"/>
              <a:t>I</a:t>
            </a:r>
            <a:br>
              <a:rPr lang="hu-HU" dirty="0" smtClean="0"/>
            </a:br>
            <a:r>
              <a:rPr lang="hu-HU" dirty="0" smtClean="0"/>
              <a:t>I</a:t>
            </a:r>
            <a:br>
              <a:rPr lang="hu-HU" dirty="0" smtClean="0"/>
            </a:br>
            <a:r>
              <a:rPr lang="hu-HU" dirty="0" smtClean="0"/>
              <a:t>Igen ez mind azt jelenti hogy </a:t>
            </a:r>
            <a:br>
              <a:rPr lang="hu-HU" dirty="0" smtClean="0"/>
            </a:br>
            <a:r>
              <a:rPr lang="hu-HU" dirty="0" smtClean="0"/>
              <a:t>I</a:t>
            </a:r>
            <a:br>
              <a:rPr lang="hu-HU" dirty="0" smtClean="0"/>
            </a:br>
            <a:r>
              <a:rPr lang="hu-HU" dirty="0" smtClean="0"/>
              <a:t>I</a:t>
            </a:r>
            <a:br>
              <a:rPr lang="hu-HU" dirty="0" smtClean="0"/>
            </a:br>
            <a:r>
              <a:rPr lang="hu-HU" dirty="0" smtClean="0"/>
              <a:t>I</a:t>
            </a:r>
            <a:br>
              <a:rPr lang="hu-HU" dirty="0" smtClean="0"/>
            </a:br>
            <a:r>
              <a:rPr lang="hu-HU" dirty="0" smtClean="0"/>
              <a:t>I</a:t>
            </a:r>
            <a:br>
              <a:rPr lang="hu-HU" dirty="0" smtClean="0"/>
            </a:br>
            <a:r>
              <a:rPr lang="hu-HU" dirty="0" smtClean="0"/>
              <a:t>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I</a:t>
            </a:r>
            <a:br>
              <a:rPr lang="hu-HU" dirty="0" smtClean="0"/>
            </a:br>
            <a:r>
              <a:rPr lang="hu-HU" dirty="0" smtClean="0"/>
              <a:t>I</a:t>
            </a:r>
            <a:br>
              <a:rPr lang="hu-HU" dirty="0" smtClean="0"/>
            </a:br>
            <a:r>
              <a:rPr lang="hu-HU" dirty="0" smtClean="0"/>
              <a:t>V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25000" dirty="0" smtClean="0"/>
              <a:t>Vége</a:t>
            </a:r>
            <a:endParaRPr lang="hu-HU" sz="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processzorok története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	</a:t>
            </a:r>
            <a:r>
              <a:rPr lang="hu-HU" dirty="0" smtClean="0"/>
              <a:t>Az első mikroprocesszor az 1971-ben megjelent 4 bites szóhosszúságú Intel 4004 volt. Később több sikeres 8 bites sorozat jelent meg több gyártó részéről (Intel 8008, 8080, 8085, </a:t>
            </a:r>
            <a:r>
              <a:rPr lang="hu-HU" dirty="0" err="1" smtClean="0"/>
              <a:t>Zilog</a:t>
            </a:r>
            <a:r>
              <a:rPr lang="hu-HU" dirty="0" smtClean="0"/>
              <a:t> Z80, Motorola 6800, MOS </a:t>
            </a:r>
            <a:r>
              <a:rPr lang="hu-HU" dirty="0" err="1" smtClean="0"/>
              <a:t>Technology</a:t>
            </a:r>
            <a:r>
              <a:rPr lang="hu-HU" dirty="0" smtClean="0"/>
              <a:t> 6502).</a:t>
            </a:r>
          </a:p>
          <a:p>
            <a:r>
              <a:rPr lang="hu-HU" dirty="0" smtClean="0"/>
              <a:t>A 80-as évektől kezdve megnőtt a processzorok szóhossza (Intel 8086 (az IBM PC és PC/XT processzora): 16 bit (20-bites címtartomány), Intel 80286 (a PC/AT processzora): 16 bit (24 bites címtartomány) – 1982, Intel 80386: 32 bit – 1985) az órajel folyamatos növekedése mellett.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	Az </a:t>
            </a:r>
            <a:r>
              <a:rPr lang="hu-HU" dirty="0" smtClean="0"/>
              <a:t>x86-64 a x86-os architektúra 64 bites leszármazottja. Az x86-64 utasításkészlet támogatja Intel x86-os architektúráját, és az Advanced Micro </a:t>
            </a:r>
            <a:r>
              <a:rPr lang="hu-HU" dirty="0" err="1" smtClean="0"/>
              <a:t>Devices</a:t>
            </a:r>
            <a:r>
              <a:rPr lang="hu-HU" dirty="0" smtClean="0"/>
              <a:t> (AMD) tervezte, majd átnevezte AMD64-re. Ezt az architektúrát az Intel lemásolta és Intel 64-nek nevezte el (régebben </a:t>
            </a:r>
            <a:r>
              <a:rPr lang="hu-HU" dirty="0" err="1" smtClean="0"/>
              <a:t>Yamhill</a:t>
            </a:r>
            <a:r>
              <a:rPr lang="hu-HU" dirty="0" smtClean="0"/>
              <a:t>, </a:t>
            </a:r>
            <a:r>
              <a:rPr lang="hu-HU" dirty="0" err="1" smtClean="0"/>
              <a:t>Clackamas</a:t>
            </a:r>
            <a:r>
              <a:rPr lang="hu-HU" dirty="0" smtClean="0"/>
              <a:t> Technológia, CT, IA-32e és EM64T neveken volt ismert)[1]. Ez vezetett a hétköznapi nyelvben az x86-64 vagy x64 elnevezések használatához, mint gyártó-független fogalmakhoz, amikor a két közel azonos kivitelezésű architektúrára hivatkozunk.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5400" b="1" u="sng" dirty="0" smtClean="0"/>
              <a:t>A processzor főbb részei</a:t>
            </a:r>
            <a:br>
              <a:rPr lang="hu-HU" sz="5400" b="1" u="sng" dirty="0" smtClean="0"/>
            </a:br>
            <a:endParaRPr lang="hu-HU" sz="5400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ALU</a:t>
            </a:r>
          </a:p>
          <a:p>
            <a:r>
              <a:rPr lang="hu-HU" dirty="0" smtClean="0"/>
              <a:t>AGU</a:t>
            </a:r>
          </a:p>
          <a:p>
            <a:r>
              <a:rPr lang="hu-HU" dirty="0" smtClean="0"/>
              <a:t>CU</a:t>
            </a:r>
          </a:p>
          <a:p>
            <a:r>
              <a:rPr lang="hu-HU" dirty="0" smtClean="0"/>
              <a:t>Regiszter</a:t>
            </a:r>
          </a:p>
          <a:p>
            <a:r>
              <a:rPr lang="hu-HU" dirty="0" smtClean="0"/>
              <a:t>Buszvezérlő</a:t>
            </a:r>
          </a:p>
          <a:p>
            <a:r>
              <a:rPr lang="hu-HU" dirty="0" smtClean="0"/>
              <a:t>Cache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u="sng" dirty="0" smtClean="0"/>
              <a:t>ALU</a:t>
            </a:r>
            <a:r>
              <a:rPr lang="hu-HU" b="1" dirty="0" smtClean="0"/>
              <a:t>:</a:t>
            </a:r>
            <a:r>
              <a:rPr lang="hu-HU" dirty="0" smtClean="0"/>
              <a:t> (</a:t>
            </a:r>
            <a:r>
              <a:rPr lang="hu-HU" b="1" i="1" dirty="0" err="1" smtClean="0"/>
              <a:t>A</a:t>
            </a:r>
            <a:r>
              <a:rPr lang="hu-HU" i="1" dirty="0" err="1" smtClean="0"/>
              <a:t>rithmetic</a:t>
            </a:r>
            <a:r>
              <a:rPr lang="hu-HU" i="1" dirty="0" smtClean="0"/>
              <a:t> and </a:t>
            </a:r>
            <a:r>
              <a:rPr lang="hu-HU" b="1" i="1" dirty="0" err="1" smtClean="0"/>
              <a:t>L</a:t>
            </a:r>
            <a:r>
              <a:rPr lang="hu-HU" i="1" dirty="0" err="1" smtClean="0"/>
              <a:t>ogical</a:t>
            </a:r>
            <a:r>
              <a:rPr lang="hu-HU" i="1" dirty="0" smtClean="0"/>
              <a:t> </a:t>
            </a:r>
            <a:r>
              <a:rPr lang="hu-HU" b="1" i="1" dirty="0" smtClean="0"/>
              <a:t>U</a:t>
            </a:r>
            <a:r>
              <a:rPr lang="hu-HU" i="1" dirty="0" smtClean="0"/>
              <a:t>nit</a:t>
            </a:r>
            <a:r>
              <a:rPr lang="hu-HU" dirty="0" smtClean="0"/>
              <a:t> – Aritmetikai és Logikai Egység)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/>
              <a:t>A processzor alapvető alkotórésze, ami alapvető matematikai és logikai műveleteket hajt végre. Sebessége növelhető egy </a:t>
            </a:r>
            <a:r>
              <a:rPr lang="hu-HU" dirty="0" err="1" smtClean="0"/>
              <a:t>koprocesszor</a:t>
            </a:r>
            <a:r>
              <a:rPr lang="hu-HU" dirty="0" smtClean="0"/>
              <a:t> (</a:t>
            </a:r>
            <a:r>
              <a:rPr lang="hu-HU" b="1" dirty="0" smtClean="0"/>
              <a:t>FPU</a:t>
            </a:r>
            <a:r>
              <a:rPr lang="hu-HU" dirty="0" smtClean="0"/>
              <a:t>,</a:t>
            </a:r>
            <a:r>
              <a:rPr lang="hu-HU" b="1" i="1" dirty="0" err="1" smtClean="0"/>
              <a:t>F</a:t>
            </a:r>
            <a:r>
              <a:rPr lang="hu-HU" i="1" dirty="0" err="1" smtClean="0"/>
              <a:t>loating</a:t>
            </a:r>
            <a:r>
              <a:rPr lang="hu-HU" i="1" dirty="0" smtClean="0"/>
              <a:t> </a:t>
            </a:r>
            <a:r>
              <a:rPr lang="hu-HU" b="1" i="1" dirty="0" err="1" smtClean="0"/>
              <a:t>P</a:t>
            </a:r>
            <a:r>
              <a:rPr lang="hu-HU" i="1" dirty="0" err="1" smtClean="0"/>
              <a:t>oint</a:t>
            </a:r>
            <a:r>
              <a:rPr lang="hu-HU" i="1" dirty="0" smtClean="0"/>
              <a:t> </a:t>
            </a:r>
            <a:r>
              <a:rPr lang="hu-HU" b="1" i="1" dirty="0" smtClean="0"/>
              <a:t>U</a:t>
            </a:r>
            <a:r>
              <a:rPr lang="hu-HU" i="1" dirty="0" smtClean="0"/>
              <a:t>nit, lebegőpontos műveleteket végző egység)</a:t>
            </a:r>
            <a:r>
              <a:rPr lang="hu-HU" dirty="0" smtClean="0"/>
              <a:t> beépítésével. Az FPU korábban külön részegység volt, manapság a processzorok mindegyike beépítve tartalmazza.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 smtClean="0"/>
              <a:t>AGU</a:t>
            </a:r>
            <a:r>
              <a:rPr lang="hu-HU" b="1" dirty="0" smtClean="0"/>
              <a:t>:</a:t>
            </a:r>
            <a:r>
              <a:rPr lang="hu-HU" dirty="0" smtClean="0"/>
              <a:t> (</a:t>
            </a:r>
            <a:r>
              <a:rPr lang="hu-HU" b="1" i="1" dirty="0" err="1" smtClean="0"/>
              <a:t>A</a:t>
            </a:r>
            <a:r>
              <a:rPr lang="hu-HU" i="1" dirty="0" err="1" smtClean="0"/>
              <a:t>ddress</a:t>
            </a:r>
            <a:r>
              <a:rPr lang="hu-HU" i="1" dirty="0" smtClean="0"/>
              <a:t> </a:t>
            </a:r>
            <a:r>
              <a:rPr lang="hu-HU" b="1" i="1" dirty="0" err="1" smtClean="0"/>
              <a:t>G</a:t>
            </a:r>
            <a:r>
              <a:rPr lang="hu-HU" i="1" dirty="0" err="1" smtClean="0"/>
              <a:t>eneration</a:t>
            </a:r>
            <a:r>
              <a:rPr lang="hu-HU" i="1" dirty="0" smtClean="0"/>
              <a:t> </a:t>
            </a:r>
            <a:r>
              <a:rPr lang="hu-HU" b="1" i="1" dirty="0" smtClean="0"/>
              <a:t>U</a:t>
            </a:r>
            <a:r>
              <a:rPr lang="hu-HU" i="1" dirty="0" smtClean="0"/>
              <a:t>nit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A </a:t>
            </a:r>
            <a:r>
              <a:rPr lang="hu-HU" dirty="0" smtClean="0"/>
              <a:t>címszámító egység, feladata a programutasításokban található címek leképezése a főtár fizikai címeire és a </a:t>
            </a:r>
            <a:r>
              <a:rPr lang="hu-HU" dirty="0" err="1" smtClean="0"/>
              <a:t>tárolóvédelmi</a:t>
            </a:r>
            <a:r>
              <a:rPr lang="hu-HU" dirty="0" smtClean="0"/>
              <a:t> hibák felismerése.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u="sng" dirty="0" smtClean="0"/>
              <a:t>CU</a:t>
            </a:r>
            <a:r>
              <a:rPr lang="hu-HU" b="1" dirty="0" smtClean="0"/>
              <a:t>:</a:t>
            </a:r>
            <a:r>
              <a:rPr lang="hu-HU" dirty="0" smtClean="0"/>
              <a:t> </a:t>
            </a:r>
            <a:r>
              <a:rPr lang="hu-HU" i="1" dirty="0" smtClean="0"/>
              <a:t>(</a:t>
            </a:r>
            <a:r>
              <a:rPr lang="hu-HU" b="1" i="1" dirty="0" err="1" smtClean="0"/>
              <a:t>C</a:t>
            </a:r>
            <a:r>
              <a:rPr lang="hu-HU" i="1" dirty="0" err="1" smtClean="0"/>
              <a:t>ontrol</a:t>
            </a:r>
            <a:r>
              <a:rPr lang="hu-HU" i="1" dirty="0" smtClean="0"/>
              <a:t> </a:t>
            </a:r>
            <a:r>
              <a:rPr lang="hu-HU" b="1" i="1" dirty="0" smtClean="0"/>
              <a:t>U</a:t>
            </a:r>
            <a:r>
              <a:rPr lang="hu-HU" i="1" dirty="0" smtClean="0"/>
              <a:t>nit</a:t>
            </a:r>
            <a:r>
              <a:rPr lang="hu-HU" dirty="0" smtClean="0"/>
              <a:t> a.m. vezérlőegység vagy vezérlőáramkör)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/>
              <a:t> Ez szervezi, ütemezi a processzor egész munkáját. Például lehívja a memóriából a soron következő utasítást, értelmezi és végrehajtatja azt, majd meghatározza a következő utasítás címét.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 smtClean="0"/>
              <a:t>Regiszter</a:t>
            </a:r>
            <a:r>
              <a:rPr lang="hu-HU" dirty="0" smtClean="0"/>
              <a:t> (</a:t>
            </a:r>
            <a:r>
              <a:rPr lang="hu-HU" dirty="0" err="1" smtClean="0"/>
              <a:t>Register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	A </a:t>
            </a:r>
            <a:r>
              <a:rPr lang="hu-HU" dirty="0" smtClean="0"/>
              <a:t>regiszter a processzorba beépített nagyon gyors elérésű, kis méretű memória. A regiszterek addig (ideiglenesen) tárolják az információkat, utasításokat, amíg a processzor dolgozik velük. A mai gépekben 32/64 bit méretű regiszterek vannak. A processzor adatbuszai mindig akkorák, amekkora a regiszterének a mérete, így egyszerre tudja az adatot betölteni ide. Például egy 32 bites regisztert egy 32 bites busz kapcsol össze a </a:t>
            </a:r>
            <a:r>
              <a:rPr lang="hu-HU" dirty="0" err="1" smtClean="0"/>
              <a:t>RAM-mal</a:t>
            </a:r>
            <a:r>
              <a:rPr lang="hu-HU" dirty="0" smtClean="0"/>
              <a:t>. A regiszterek között nem csak adattároló elemek vannak (bár végső soron mindegyik az), hanem a processzor működéséhez elengedhetetlenül szükséges számlálók, és jelzők is.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123</Words>
  <Application>Microsoft Office PowerPoint</Application>
  <PresentationFormat>Diavetítés a képernyőre (4:3 oldalarány)</PresentationFormat>
  <Paragraphs>72</Paragraphs>
  <Slides>27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8" baseType="lpstr">
      <vt:lpstr>Office-téma</vt:lpstr>
      <vt:lpstr>CPU   </vt:lpstr>
      <vt:lpstr>CPU </vt:lpstr>
      <vt:lpstr>A processzorok története </vt:lpstr>
      <vt:lpstr>4. dia</vt:lpstr>
      <vt:lpstr>A processzor főbb részei </vt:lpstr>
      <vt:lpstr>ALU: (Arithmetic and Logical Unit – Aritmetikai és Logikai Egység)</vt:lpstr>
      <vt:lpstr>AGU: (Address Generation Unit)</vt:lpstr>
      <vt:lpstr>CU: (Control Unit a.m. vezérlőegység vagy vezérlőáramkör)</vt:lpstr>
      <vt:lpstr>Regiszter (Register)</vt:lpstr>
      <vt:lpstr>Buszvezérlő</vt:lpstr>
      <vt:lpstr>Cache</vt:lpstr>
      <vt:lpstr>A processzor működése </vt:lpstr>
      <vt:lpstr>Az óra és az órajel </vt:lpstr>
      <vt:lpstr>14. dia</vt:lpstr>
      <vt:lpstr>15. dia</vt:lpstr>
      <vt:lpstr>A processzor utasításkészlete </vt:lpstr>
      <vt:lpstr>17. dia</vt:lpstr>
      <vt:lpstr>A processzor tokozása  </vt:lpstr>
      <vt:lpstr>Még nincs vége</vt:lpstr>
      <vt:lpstr>A processzor hűtése </vt:lpstr>
      <vt:lpstr>21. dia</vt:lpstr>
      <vt:lpstr>22. dia</vt:lpstr>
      <vt:lpstr> THE END ENDE конец τέλος 最後に mwisho نهاية </vt:lpstr>
      <vt:lpstr>Katapusan final son ענדיקן վերջ בסוף beigās finem </vt:lpstr>
      <vt:lpstr>Крајот akhir sonunda capăt kết thúc آخر ท้าย I I I</vt:lpstr>
      <vt:lpstr>I I I Igen ez mind azt jelenti hogy  I I I I I</vt:lpstr>
      <vt:lpstr>I I V  Vége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   </dc:title>
  <dc:creator>Kocka</dc:creator>
  <cp:lastModifiedBy>Kocka</cp:lastModifiedBy>
  <cp:revision>5</cp:revision>
  <dcterms:created xsi:type="dcterms:W3CDTF">2011-05-22T18:33:17Z</dcterms:created>
  <dcterms:modified xsi:type="dcterms:W3CDTF">2011-05-22T19:16:15Z</dcterms:modified>
</cp:coreProperties>
</file>