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9DB9-15BE-465D-93C4-134EED1FBD3B}" type="datetimeFigureOut">
              <a:rPr lang="hu-HU" smtClean="0"/>
              <a:t>2011.05.22.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8F99-9379-4DBE-AEC0-34F224B3EA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9DB9-15BE-465D-93C4-134EED1FBD3B}" type="datetimeFigureOut">
              <a:rPr lang="hu-HU" smtClean="0"/>
              <a:t>2011.05.22.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8F99-9379-4DBE-AEC0-34F224B3EA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9DB9-15BE-465D-93C4-134EED1FBD3B}" type="datetimeFigureOut">
              <a:rPr lang="hu-HU" smtClean="0"/>
              <a:t>2011.05.22.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8F99-9379-4DBE-AEC0-34F224B3EA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9DB9-15BE-465D-93C4-134EED1FBD3B}" type="datetimeFigureOut">
              <a:rPr lang="hu-HU" smtClean="0"/>
              <a:t>2011.05.22.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8F99-9379-4DBE-AEC0-34F224B3EA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9DB9-15BE-465D-93C4-134EED1FBD3B}" type="datetimeFigureOut">
              <a:rPr lang="hu-HU" smtClean="0"/>
              <a:t>2011.05.22.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8F99-9379-4DBE-AEC0-34F224B3EA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9DB9-15BE-465D-93C4-134EED1FBD3B}" type="datetimeFigureOut">
              <a:rPr lang="hu-HU" smtClean="0"/>
              <a:t>2011.05.22.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8F99-9379-4DBE-AEC0-34F224B3EA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9DB9-15BE-465D-93C4-134EED1FBD3B}" type="datetimeFigureOut">
              <a:rPr lang="hu-HU" smtClean="0"/>
              <a:t>2011.05.22.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8F99-9379-4DBE-AEC0-34F224B3EA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9DB9-15BE-465D-93C4-134EED1FBD3B}" type="datetimeFigureOut">
              <a:rPr lang="hu-HU" smtClean="0"/>
              <a:t>2011.05.22.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8F99-9379-4DBE-AEC0-34F224B3EA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9DB9-15BE-465D-93C4-134EED1FBD3B}" type="datetimeFigureOut">
              <a:rPr lang="hu-HU" smtClean="0"/>
              <a:t>2011.05.22.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8F99-9379-4DBE-AEC0-34F224B3EA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9DB9-15BE-465D-93C4-134EED1FBD3B}" type="datetimeFigureOut">
              <a:rPr lang="hu-HU" smtClean="0"/>
              <a:t>2011.05.22.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8F99-9379-4DBE-AEC0-34F224B3EA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9DB9-15BE-465D-93C4-134EED1FBD3B}" type="datetimeFigureOut">
              <a:rPr lang="hu-HU" smtClean="0"/>
              <a:t>2011.05.22.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8F99-9379-4DBE-AEC0-34F224B3EA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69DB9-15BE-465D-93C4-134EED1FBD3B}" type="datetimeFigureOut">
              <a:rPr lang="hu-HU" smtClean="0"/>
              <a:t>2011.05.22.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48F99-9379-4DBE-AEC0-34F224B3EA5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Nyomtatók</a:t>
            </a:r>
            <a:endParaRPr lang="hu-HU" sz="6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Kovács Bernadette 9.H</a:t>
            </a:r>
            <a:endParaRPr lang="hu-HU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0.gstatic.com/images?q=tbn:ANd9GcQx07RcvTcucnVPyG4ZPt69_Svg9MK_TKQX_kS5RIwx27WwlEm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2466975" cy="1847851"/>
          </a:xfrm>
          <a:prstGeom prst="rect">
            <a:avLst/>
          </a:prstGeom>
          <a:noFill/>
        </p:spPr>
      </p:pic>
      <p:pic>
        <p:nvPicPr>
          <p:cNvPr id="18436" name="Picture 4" descr="http://t0.gstatic.com/images?q=tbn:ANd9GcRo8VASsmmS7-afJ7PhlPoEuOHWqUyNIJ2g58rGTAASyPYaM__66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708920"/>
            <a:ext cx="2552700" cy="1790701"/>
          </a:xfrm>
          <a:prstGeom prst="rect">
            <a:avLst/>
          </a:prstGeom>
          <a:noFill/>
        </p:spPr>
      </p:pic>
      <p:pic>
        <p:nvPicPr>
          <p:cNvPr id="18438" name="Picture 6" descr="http://t1.gstatic.com/images?q=tbn:ANd9GcRS_aJ66UoB0gSrvdkpCU6wsbu7dyXNuW7vE3GKnuCLuwAQiiI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332656"/>
            <a:ext cx="2676525" cy="1704976"/>
          </a:xfrm>
          <a:prstGeom prst="rect">
            <a:avLst/>
          </a:prstGeom>
          <a:noFill/>
        </p:spPr>
      </p:pic>
      <p:pic>
        <p:nvPicPr>
          <p:cNvPr id="18440" name="Picture 8" descr="http://t3.gstatic.com/images?q=tbn:ANd9GcRYFbdEztAJYjzG5BKCGFs7ay9EuUKSZUxHTqPZ34XmquzOVCNHz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260648"/>
            <a:ext cx="2571750" cy="1781176"/>
          </a:xfrm>
          <a:prstGeom prst="rect">
            <a:avLst/>
          </a:prstGeom>
          <a:noFill/>
        </p:spPr>
      </p:pic>
      <p:pic>
        <p:nvPicPr>
          <p:cNvPr id="18442" name="Picture 10" descr="http://t3.gstatic.com/images?q=tbn:ANd9GcQayQJs7v1nZfC1ojtj3MMNt0DsALuLToHM7XgFRAX10m8Rz4s7D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2708920"/>
            <a:ext cx="2466975" cy="1847851"/>
          </a:xfrm>
          <a:prstGeom prst="rect">
            <a:avLst/>
          </a:prstGeom>
          <a:noFill/>
        </p:spPr>
      </p:pic>
      <p:pic>
        <p:nvPicPr>
          <p:cNvPr id="18444" name="Picture 12" descr="http://t1.gstatic.com/images?q=tbn:ANd9GcTIehxy-2a0BQQWzH3H-ac59qEEZdsZCGsGCgvmk91vNmy2fvYVz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2780928"/>
            <a:ext cx="2590800" cy="1762126"/>
          </a:xfrm>
          <a:prstGeom prst="rect">
            <a:avLst/>
          </a:prstGeom>
          <a:noFill/>
        </p:spPr>
      </p:pic>
      <p:pic>
        <p:nvPicPr>
          <p:cNvPr id="18446" name="Picture 14" descr="http://t1.gstatic.com/images?q=tbn:ANd9GcRdHlpU_N2hQelQyx_HTRDL01HqLuEw1oIoaGghQhDoyE9h_QqMy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4725144"/>
            <a:ext cx="2305050" cy="1981201"/>
          </a:xfrm>
          <a:prstGeom prst="rect">
            <a:avLst/>
          </a:prstGeom>
          <a:noFill/>
        </p:spPr>
      </p:pic>
      <p:pic>
        <p:nvPicPr>
          <p:cNvPr id="18448" name="Picture 16" descr="http://t2.gstatic.com/images?q=tbn:ANd9GcQP-Ch5_TGRzzqAkn3z2WaXPHLWizpFcPVErBr3uyb_3qAeKiwc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4797152"/>
            <a:ext cx="2466975" cy="1847851"/>
          </a:xfrm>
          <a:prstGeom prst="rect">
            <a:avLst/>
          </a:prstGeom>
          <a:noFill/>
        </p:spPr>
      </p:pic>
      <p:pic>
        <p:nvPicPr>
          <p:cNvPr id="18450" name="Picture 18" descr="http://t3.gstatic.com/images?q=tbn:ANd9GcQsg0Myy-rcmLElxdEHvR2vWU5FbUcbY1shnMD_DhM4G-2qvif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16216" y="4725144"/>
            <a:ext cx="1926704" cy="1926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hu-HU" dirty="0">
                <a:latin typeface="Harrington" pitchFamily="82" charset="0"/>
              </a:rPr>
              <a:t>A nyomtatott kép minősége annál jobb, minél sűrűbben vannak és minél kisebbek a rajzolatot felépítő pontok.</a:t>
            </a:r>
          </a:p>
          <a:p>
            <a:r>
              <a:rPr lang="hu-HU" dirty="0">
                <a:latin typeface="Harrington" pitchFamily="82" charset="0"/>
              </a:rPr>
              <a:t>Ha több számítógépet akarunk egy nyomtatóval kiszolgálni, akkor ehhez régebben </a:t>
            </a:r>
            <a:r>
              <a:rPr lang="hu-HU" i="1" dirty="0">
                <a:latin typeface="Harrington" pitchFamily="82" charset="0"/>
              </a:rPr>
              <a:t>switchbox</a:t>
            </a:r>
            <a:r>
              <a:rPr lang="hu-HU" dirty="0">
                <a:latin typeface="Harrington" pitchFamily="82" charset="0"/>
              </a:rPr>
              <a:t>-ot, </a:t>
            </a:r>
            <a:r>
              <a:rPr lang="hu-HU" i="1" dirty="0">
                <a:latin typeface="Harrington" pitchFamily="82" charset="0"/>
              </a:rPr>
              <a:t>nyomtatóátkapcsoló</a:t>
            </a:r>
            <a:r>
              <a:rPr lang="hu-HU" dirty="0">
                <a:latin typeface="Harrington" pitchFamily="82" charset="0"/>
              </a:rPr>
              <a:t>t használtak, amivel fizikailag át lehetett kapcsolni a nyomtatót az egyik számítógépről a másikra.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TqEDwoFKnN69BYWw7Atohx0QVju1em78Rd2C6tsnJn58Cod6W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2466975" cy="1847851"/>
          </a:xfrm>
          <a:prstGeom prst="rect">
            <a:avLst/>
          </a:prstGeom>
          <a:noFill/>
        </p:spPr>
      </p:pic>
      <p:pic>
        <p:nvPicPr>
          <p:cNvPr id="2052" name="Picture 4" descr="http://t3.gstatic.com/images?q=tbn:ANd9GcQ_ztyDdrRuysNsKzgphlPrQpGKTIcbfv29cv_2c-j4vLNNkXTmq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140968"/>
            <a:ext cx="2143125" cy="2143125"/>
          </a:xfrm>
          <a:prstGeom prst="rect">
            <a:avLst/>
          </a:prstGeom>
          <a:noFill/>
        </p:spPr>
      </p:pic>
      <p:pic>
        <p:nvPicPr>
          <p:cNvPr id="2054" name="Picture 6" descr="http://t3.gstatic.com/images?q=tbn:ANd9GcQe94BaRPN_zeOsLDNmiXKzwltirvVVP6dFL4QJtoaJSgEAOAB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908720"/>
            <a:ext cx="2183879" cy="1717097"/>
          </a:xfrm>
          <a:prstGeom prst="rect">
            <a:avLst/>
          </a:prstGeom>
          <a:noFill/>
        </p:spPr>
      </p:pic>
      <p:pic>
        <p:nvPicPr>
          <p:cNvPr id="2056" name="Picture 8" descr="http://t0.gstatic.com/images?q=tbn:ANd9GcTNM_d3vHucawGybzFT1uzAqDe-WTlYRExH8E_7ZML-vAm5FaGqp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3140968"/>
            <a:ext cx="2143125" cy="2143125"/>
          </a:xfrm>
          <a:prstGeom prst="rect">
            <a:avLst/>
          </a:prstGeom>
          <a:noFill/>
        </p:spPr>
      </p:pic>
      <p:pic>
        <p:nvPicPr>
          <p:cNvPr id="2058" name="Picture 10" descr="http://t1.gstatic.com/images?q=tbn:ANd9GcQzJu3XEyVzjq5-EveCbv6zdb01y2XJBHKpBR4eM0AX94vri-3Jr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2204864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hu-HU" dirty="0">
                <a:latin typeface="Harrington" pitchFamily="82" charset="0"/>
              </a:rPr>
              <a:t>Manapság ez szükségtelen, ha számítógépes hálózatba vannak kötve a gépek. Nagyobb létszámú számítógép kiszolgálásához nyomtatószervert használnak. Komoly számítási igényű (grafikai) nyomtatók gyakran a PostScript lapleíró nyelvet használják. Ha a PostScript értelmező nem magába a nyomtatóba van beépítve, hanem PC-n fut (ritkán Linux, gyakrabban XP alatt), RIP-nek (Raster Image Processor) nevezzük.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3312367"/>
          </a:xfrm>
        </p:spPr>
        <p:txBody>
          <a:bodyPr/>
          <a:lstStyle/>
          <a:p>
            <a:r>
              <a:rPr lang="hu-HU" b="1" i="1" u="sng" dirty="0">
                <a:latin typeface="Harrington" pitchFamily="82" charset="0"/>
              </a:rPr>
              <a:t>Csoportosítása:</a:t>
            </a:r>
            <a:endParaRPr lang="hu-HU" dirty="0">
              <a:latin typeface="Harrington" pitchFamily="82" charset="0"/>
            </a:endParaRPr>
          </a:p>
          <a:p>
            <a:r>
              <a:rPr lang="hu-HU" dirty="0">
                <a:latin typeface="Harrington" pitchFamily="82" charset="0"/>
              </a:rPr>
              <a:t>A nyomtatókat többféle szempontból csoportosíthatjuk.</a:t>
            </a:r>
          </a:p>
          <a:p>
            <a:pPr lvl="0"/>
            <a:r>
              <a:rPr lang="hu-HU" dirty="0">
                <a:latin typeface="Harrington" pitchFamily="82" charset="0"/>
              </a:rPr>
              <a:t>Ütő- és nem ütőnyomtatók</a:t>
            </a:r>
          </a:p>
          <a:p>
            <a:pPr lvl="0"/>
            <a:r>
              <a:rPr lang="hu-HU" dirty="0">
                <a:latin typeface="Harrington" pitchFamily="82" charset="0"/>
              </a:rPr>
              <a:t>Színes és szürkeárnyalatos nyomtatók</a:t>
            </a:r>
          </a:p>
          <a:p>
            <a:endParaRPr lang="hu-HU" dirty="0">
              <a:latin typeface="Harrington" pitchFamily="82" charset="0"/>
            </a:endParaRPr>
          </a:p>
        </p:txBody>
      </p:sp>
      <p:pic>
        <p:nvPicPr>
          <p:cNvPr id="17410" name="Picture 2" descr="http://t0.gstatic.com/images?q=tbn:ANd9GcQs_3ooyzzpdcqhFw9LHQ_dIKlTAE9YTjHnH2U1oxrwv4S8Cw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861048"/>
            <a:ext cx="2862522" cy="2135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lvl="0"/>
            <a:r>
              <a:rPr lang="hu-HU" sz="2400" dirty="0">
                <a:latin typeface="Harrington" pitchFamily="82" charset="0"/>
              </a:rPr>
              <a:t>Az alapján, hogy egyszerre hány karaktert vagy pontot nyomtatnak a papírra, megkülönböztetünk</a:t>
            </a:r>
          </a:p>
          <a:p>
            <a:pPr lvl="1"/>
            <a:r>
              <a:rPr lang="hu-HU" sz="2400" i="1" dirty="0">
                <a:latin typeface="Harrington" pitchFamily="82" charset="0"/>
              </a:rPr>
              <a:t>Karakternyomtatót</a:t>
            </a:r>
            <a:r>
              <a:rPr lang="hu-HU" sz="2400" dirty="0">
                <a:latin typeface="Harrington" pitchFamily="82" charset="0"/>
              </a:rPr>
              <a:t>: egyszerre egy karakter nyomtatnak; az </a:t>
            </a:r>
            <a:r>
              <a:rPr lang="hu-HU" sz="2400" u="sng" dirty="0">
                <a:latin typeface="Harrington" pitchFamily="82" charset="0"/>
              </a:rPr>
              <a:t>elektromos írógépekből</a:t>
            </a:r>
            <a:r>
              <a:rPr lang="hu-HU" sz="2400" dirty="0">
                <a:latin typeface="Harrington" pitchFamily="82" charset="0"/>
              </a:rPr>
              <a:t> lettek kifejlesztve; fajtái: például a </a:t>
            </a:r>
            <a:r>
              <a:rPr lang="hu-HU" sz="2400" i="1" dirty="0">
                <a:latin typeface="Harrington" pitchFamily="82" charset="0"/>
              </a:rPr>
              <a:t>betűkerekes</a:t>
            </a:r>
            <a:r>
              <a:rPr lang="hu-HU" sz="2400" dirty="0">
                <a:latin typeface="Harrington" pitchFamily="82" charset="0"/>
              </a:rPr>
              <a:t>, és </a:t>
            </a:r>
            <a:r>
              <a:rPr lang="hu-HU" sz="2400" i="1" dirty="0">
                <a:latin typeface="Harrington" pitchFamily="82" charset="0"/>
              </a:rPr>
              <a:t>gömbfejes</a:t>
            </a:r>
            <a:r>
              <a:rPr lang="hu-HU" sz="2400" dirty="0">
                <a:latin typeface="Harrington" pitchFamily="82" charset="0"/>
              </a:rPr>
              <a:t> nyomtató</a:t>
            </a:r>
          </a:p>
          <a:p>
            <a:pPr lvl="1"/>
            <a:r>
              <a:rPr lang="hu-HU" sz="2400" i="1" dirty="0">
                <a:latin typeface="Harrington" pitchFamily="82" charset="0"/>
              </a:rPr>
              <a:t>Sornyomtatót</a:t>
            </a:r>
            <a:r>
              <a:rPr lang="hu-HU" sz="2400" dirty="0">
                <a:latin typeface="Harrington" pitchFamily="82" charset="0"/>
              </a:rPr>
              <a:t>: egyszerre egy egész sort nyomtat.</a:t>
            </a:r>
          </a:p>
          <a:p>
            <a:pPr lvl="1"/>
            <a:r>
              <a:rPr lang="hu-HU" sz="2400" i="1" dirty="0">
                <a:latin typeface="Harrington" pitchFamily="82" charset="0"/>
              </a:rPr>
              <a:t>Lapnyomtatót</a:t>
            </a:r>
            <a:r>
              <a:rPr lang="hu-HU" sz="2400" dirty="0">
                <a:latin typeface="Harrington" pitchFamily="82" charset="0"/>
              </a:rPr>
              <a:t>: egyszerre egy egész lapot nyomtat</a:t>
            </a:r>
          </a:p>
          <a:p>
            <a:pPr lvl="0"/>
            <a:r>
              <a:rPr lang="hu-HU" sz="2400" dirty="0">
                <a:latin typeface="Harrington" pitchFamily="82" charset="0"/>
              </a:rPr>
              <a:t>A számítógéphez kapcsolódhat</a:t>
            </a:r>
          </a:p>
          <a:p>
            <a:pPr lvl="1"/>
            <a:r>
              <a:rPr lang="hu-HU" sz="2400" dirty="0">
                <a:latin typeface="Harrington" pitchFamily="82" charset="0"/>
              </a:rPr>
              <a:t>kábellel: párhuzamos, soros (USB vagy RS-232), </a:t>
            </a:r>
            <a:r>
              <a:rPr lang="hu-HU" sz="2400" u="sng" dirty="0">
                <a:latin typeface="Harrington" pitchFamily="82" charset="0"/>
              </a:rPr>
              <a:t>Ethernet</a:t>
            </a:r>
            <a:endParaRPr lang="hu-HU" sz="2400" dirty="0">
              <a:latin typeface="Harrington" pitchFamily="82" charset="0"/>
            </a:endParaRPr>
          </a:p>
          <a:p>
            <a:pPr lvl="1"/>
            <a:r>
              <a:rPr lang="hu-HU" sz="2400" dirty="0">
                <a:latin typeface="Harrington" pitchFamily="82" charset="0"/>
              </a:rPr>
              <a:t>vezeték nélküli módon: IrDA, WLAN, </a:t>
            </a:r>
            <a:r>
              <a:rPr lang="hu-HU" sz="2400" u="sng" dirty="0">
                <a:latin typeface="Harrington" pitchFamily="82" charset="0"/>
              </a:rPr>
              <a:t>Bluetooth</a:t>
            </a:r>
            <a:endParaRPr lang="hu-HU" sz="2400" dirty="0">
              <a:latin typeface="Harrington" pitchFamily="82" charset="0"/>
            </a:endParaRPr>
          </a:p>
          <a:p>
            <a:endParaRPr lang="hu-HU" sz="2400" dirty="0">
              <a:latin typeface="Harrington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Típusok</a:t>
            </a:r>
            <a:endParaRPr lang="hu-HU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1800" b="1" dirty="0"/>
              <a:t>Ütő nyomtatók</a:t>
            </a:r>
            <a:endParaRPr lang="hu-HU" sz="1800" dirty="0"/>
          </a:p>
          <a:p>
            <a:pPr lvl="1">
              <a:buNone/>
            </a:pPr>
            <a:r>
              <a:rPr lang="hu-HU" sz="1800" b="1" dirty="0"/>
              <a:t>Gömbfejes és margarétafejes nyomtatók:</a:t>
            </a:r>
            <a:r>
              <a:rPr lang="hu-HU" sz="1800" dirty="0"/>
              <a:t> csak a gyári fejen lévő fix karakterkészletet tudják alkalmazni, ugyanúgy, mint az írógépek. Kis sebességgel, de viszonylag szép képet nyomtatnak.</a:t>
            </a:r>
          </a:p>
          <a:p>
            <a:endParaRPr lang="hu-HU" sz="1800" b="1" dirty="0" smtClean="0"/>
          </a:p>
          <a:p>
            <a:r>
              <a:rPr lang="hu-HU" sz="1800" b="1" dirty="0" smtClean="0"/>
              <a:t>Láncos</a:t>
            </a:r>
            <a:r>
              <a:rPr lang="hu-HU" sz="1800" b="1" dirty="0"/>
              <a:t>, író rudas, írókorongos, íróhengeres nyomtatók:</a:t>
            </a:r>
            <a:r>
              <a:rPr lang="hu-HU" sz="1800" dirty="0"/>
              <a:t> egyszerre egy egész sort </a:t>
            </a:r>
            <a:r>
              <a:rPr lang="hu-HU" sz="1800" dirty="0" smtClean="0"/>
              <a:t>tudnak </a:t>
            </a:r>
            <a:r>
              <a:rPr lang="hu-HU" sz="1800" dirty="0"/>
              <a:t>nyomtatni, ezeket nevezzük </a:t>
            </a:r>
            <a:r>
              <a:rPr lang="hu-HU" sz="1800" i="1" dirty="0" smtClean="0"/>
              <a:t>sornyomtatóknak.</a:t>
            </a:r>
          </a:p>
          <a:p>
            <a:endParaRPr lang="hu-HU" sz="1800" b="1" dirty="0" smtClean="0"/>
          </a:p>
          <a:p>
            <a:r>
              <a:rPr lang="hu-HU" sz="1800" b="1" dirty="0" smtClean="0"/>
              <a:t>Mátrixnyomtatók</a:t>
            </a:r>
            <a:r>
              <a:rPr lang="hu-HU" sz="1800" b="1" dirty="0"/>
              <a:t>:</a:t>
            </a:r>
            <a:r>
              <a:rPr lang="hu-HU" sz="1800" dirty="0"/>
              <a:t> a mátrixnyomtató az írógép továbbfejlesztett változata. A nyomtatófejben apró tűk vannak (általában 9 vagy 24 db). A papír előtt egy kifeszített festékszalag mozog, amelyre a tűk ráütnek, és létrehoznak a papíron egy pontot</a:t>
            </a:r>
            <a:r>
              <a:rPr lang="hu-HU" sz="1800" dirty="0" smtClean="0"/>
              <a:t>.</a:t>
            </a:r>
          </a:p>
          <a:p>
            <a:endParaRPr lang="hu-H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hu-HU" sz="1800" b="1" dirty="0"/>
              <a:t>Hő nyomtató</a:t>
            </a:r>
            <a:r>
              <a:rPr lang="hu-HU" sz="1800" dirty="0"/>
              <a:t>: a hő nyomtató speciális papírtekercset, ún. hő papírt használ. Ennek az a tulajdonsága, hogy a fehér bevonata hő hatására megfeketedik. Ennek a papírnak nyomódik neki az írófej. A fejen a képpontoknak megfelelő kis ellenállások helyezkednek el. Ott ahol az ellenállást elektromos árammal melegítik, ott a papír </a:t>
            </a:r>
            <a:r>
              <a:rPr lang="hu-HU" sz="1800" dirty="0" smtClean="0"/>
              <a:t>megfeketedik</a:t>
            </a:r>
          </a:p>
          <a:p>
            <a:r>
              <a:rPr lang="hu-HU" sz="1800" b="1" dirty="0" smtClean="0"/>
              <a:t>Rajzgépek</a:t>
            </a:r>
            <a:r>
              <a:rPr lang="hu-HU" sz="1800" dirty="0" smtClean="0"/>
              <a:t> </a:t>
            </a:r>
            <a:r>
              <a:rPr lang="hu-HU" sz="1800" dirty="0"/>
              <a:t>vagy </a:t>
            </a:r>
            <a:r>
              <a:rPr lang="hu-HU" sz="1800" b="1" dirty="0"/>
              <a:t>plotterek</a:t>
            </a:r>
            <a:r>
              <a:rPr lang="hu-HU" sz="1800" dirty="0"/>
              <a:t>: a rajzgéppel </a:t>
            </a:r>
            <a:r>
              <a:rPr lang="hu-HU" sz="1800" u="sng" dirty="0"/>
              <a:t>vektorgrafikákat</a:t>
            </a:r>
            <a:r>
              <a:rPr lang="hu-HU" sz="1800" dirty="0"/>
              <a:t> lehet papírra rajzolni. A rajzgép egy tollat mozgat a papíron. A rajzgépeket nagyméretű műszaki rajzok (</a:t>
            </a:r>
            <a:r>
              <a:rPr lang="hu-HU" sz="1800" u="sng" dirty="0"/>
              <a:t>CAD</a:t>
            </a:r>
            <a:r>
              <a:rPr lang="hu-HU" sz="1800" dirty="0"/>
              <a:t>) papírra vitelénél, a számítógépes tervezésben használják, bár egyre inkább felváltják őket az univerzális nyomtatók, amelyek már elegendően nagy méretben (A0, roll) is képesek a nyomtatásra</a:t>
            </a:r>
            <a:r>
              <a:rPr lang="hu-HU" sz="1800" dirty="0" smtClean="0"/>
              <a:t>.</a:t>
            </a:r>
          </a:p>
          <a:p>
            <a:endParaRPr lang="hu-HU" sz="1800" dirty="0"/>
          </a:p>
          <a:p>
            <a:r>
              <a:rPr lang="hu-HU" sz="1800" b="1" dirty="0"/>
              <a:t>Lézernyomtató</a:t>
            </a:r>
            <a:r>
              <a:rPr lang="hu-HU" sz="1800" dirty="0"/>
              <a:t>: a lézernyomtatóban speciális, fényérzékeny anyaggal bevont és elektromosan feltöltött henger található. Ezen egy lézersugárral jelölik meg a nem fehér pontokat: ahol a lézer a hengerhez ér, ott a henger semleges lesz vagy ellentétesen lesz töltött a henger többi részéhez képest. Amikor pedig a henger a festékrésszel érintkezik, akkor azokra a részekre tapad festék, melyeket ért a lézersugár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hu-HU" sz="1800" b="1" dirty="0"/>
              <a:t>Tintasugaras nyomtató</a:t>
            </a:r>
            <a:r>
              <a:rPr lang="hu-HU" sz="1800" dirty="0"/>
              <a:t>: a tintasugaras, nyomtatók tintapatronok segítségével tintacseppeket juttatnak a papírlapra. A patronban van egy porlasztó, ez megfelelő méretű tintacseppekre alakítja a tintát, és a papírlapra juttatja azt. A színes tintasugaras nyomtató színes tintapatronokat használ, általában négy alapszín használatával keveri ki a megfelelő árnyalatokat: ciánkék, bíborvörös, sárga és fekete színek használatával. Minden tintasugaras nyomtató porlasztással juttatja a tintacseppeket a </a:t>
            </a:r>
            <a:r>
              <a:rPr lang="hu-HU" sz="1800" dirty="0" smtClean="0"/>
              <a:t>papírlapra</a:t>
            </a:r>
            <a:r>
              <a:rPr lang="hu-HU" sz="1800" dirty="0"/>
              <a:t>, de a porlasztás módszere változó. </a:t>
            </a:r>
            <a:endParaRPr lang="hu-HU" sz="1800" dirty="0" smtClean="0"/>
          </a:p>
          <a:p>
            <a:endParaRPr lang="hu-HU" sz="1800" b="1" dirty="0" smtClean="0"/>
          </a:p>
          <a:p>
            <a:r>
              <a:rPr lang="hu-HU" sz="1800" b="1" dirty="0" smtClean="0"/>
              <a:t>Szilárd </a:t>
            </a:r>
            <a:r>
              <a:rPr lang="hu-HU" sz="1800" b="1" dirty="0"/>
              <a:t>tintával működő nyomtatók</a:t>
            </a:r>
            <a:r>
              <a:rPr lang="hu-HU" sz="1800" dirty="0"/>
              <a:t> </a:t>
            </a:r>
            <a:endParaRPr lang="hu-HU" sz="1800" dirty="0" smtClean="0"/>
          </a:p>
          <a:p>
            <a:endParaRPr lang="hu-HU" sz="1800" b="1" dirty="0" smtClean="0"/>
          </a:p>
          <a:p>
            <a:r>
              <a:rPr lang="hu-HU" sz="1800" b="1" dirty="0" smtClean="0"/>
              <a:t>Festék-szublimációs </a:t>
            </a:r>
            <a:r>
              <a:rPr lang="hu-HU" sz="1800" b="1" dirty="0"/>
              <a:t>nyomtatók</a:t>
            </a:r>
            <a:r>
              <a:rPr lang="hu-HU" sz="1800" dirty="0"/>
              <a:t> </a:t>
            </a:r>
            <a:endParaRPr lang="hu-HU" sz="1800" dirty="0" smtClean="0"/>
          </a:p>
          <a:p>
            <a:endParaRPr lang="hu-HU" sz="1800" b="1" dirty="0" smtClean="0"/>
          </a:p>
          <a:p>
            <a:r>
              <a:rPr lang="hu-HU" sz="1800" b="1" dirty="0" smtClean="0"/>
              <a:t>Festék </a:t>
            </a:r>
            <a:r>
              <a:rPr lang="hu-HU" sz="1800" b="1" dirty="0"/>
              <a:t>nélküli nyomtatók</a:t>
            </a:r>
            <a:r>
              <a:rPr lang="hu-HU" sz="18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569</Words>
  <Application>Microsoft Office PowerPoint</Application>
  <PresentationFormat>Diavetítés a képernyőre (4:3 oldalarány)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Nyomtatók</vt:lpstr>
      <vt:lpstr>2. dia</vt:lpstr>
      <vt:lpstr>3. dia</vt:lpstr>
      <vt:lpstr>4. dia</vt:lpstr>
      <vt:lpstr>5. dia</vt:lpstr>
      <vt:lpstr>6. dia</vt:lpstr>
      <vt:lpstr>Típusok</vt:lpstr>
      <vt:lpstr>8. dia</vt:lpstr>
      <vt:lpstr>9. dia</vt:lpstr>
      <vt:lpstr>10.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Nyomtatók</dc:title>
  <dc:creator>Detti</dc:creator>
  <cp:lastModifiedBy>Detti</cp:lastModifiedBy>
  <cp:revision>5</cp:revision>
  <dcterms:created xsi:type="dcterms:W3CDTF">2011-05-22T13:58:21Z</dcterms:created>
  <dcterms:modified xsi:type="dcterms:W3CDTF">2011-05-22T14:22:37Z</dcterms:modified>
</cp:coreProperties>
</file>