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0E4EBBB-2567-44DA-BAD0-5392A9BD0B06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1D57790-8372-4267-8AC3-DF7D58F35E93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Frank Marcell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Videokártya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58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GPU </a:t>
            </a:r>
            <a:r>
              <a:rPr lang="hu-HU" dirty="0" err="1" smtClean="0"/>
              <a:t>vs</a:t>
            </a:r>
            <a:r>
              <a:rPr lang="hu-HU" dirty="0" smtClean="0"/>
              <a:t> CPU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A modern </a:t>
            </a:r>
            <a:r>
              <a:rPr lang="hu-HU" dirty="0" err="1"/>
              <a:t>GPU-k</a:t>
            </a:r>
            <a:r>
              <a:rPr lang="hu-HU" dirty="0"/>
              <a:t> 2D és 3D műveletek elvégzésére egyaránt alkalmasak, számítási teljesítményük akár a CPU-k ötvenszeresét (1 </a:t>
            </a:r>
            <a:r>
              <a:rPr lang="hu-HU" dirty="0" err="1"/>
              <a:t>teraflops</a:t>
            </a:r>
            <a:r>
              <a:rPr lang="hu-HU" dirty="0"/>
              <a:t>) is </a:t>
            </a:r>
            <a:r>
              <a:rPr lang="hu-HU" dirty="0" smtClean="0"/>
              <a:t>meghaladhatja, </a:t>
            </a:r>
            <a:r>
              <a:rPr lang="hu-HU" dirty="0"/>
              <a:t>de utóbbival szemben csak műveletek szűk körét tudják elvégezni.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718842" cy="16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3"/>
            <a:ext cx="2439365" cy="16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331640" y="503793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</a:rPr>
              <a:t>CPU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724128" y="50528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</a:rPr>
              <a:t>GPU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Meghatározás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A videokártya, </a:t>
            </a:r>
            <a:r>
              <a:rPr lang="hu-HU" dirty="0" err="1"/>
              <a:t>videoadapter</a:t>
            </a:r>
            <a:r>
              <a:rPr lang="hu-HU" dirty="0"/>
              <a:t>, grafikus kártya vagy grafikus adapter a számítógép alkotórésze. Feladata, hogy a számítógép által küldött képi információkat feldolgozza, és egy megjelenítő egység számára értelmezhető jelekké alakítsa. Ez az egység lehet CRT monitor, LCD monitor, LCD modul, HDTV vagy kivetítő is. A grafikus kártya és a megjelenítő különböző grafikus szabványok szerint kommunikálhat egymással.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965697" cy="283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Sorozatgyártásban a videokártya elvét elsőként 1977-ben az Apple II mikroszámítógép konstrukciójánál alkalmazták, melynek alaplapjára integrált képmegjelenítési lehetőségeit bővítőkártyák által lehetett kiegészíteni. Az első IBM-PC 1981-ben kiadott típusában alkalmazott MDA (</a:t>
            </a:r>
            <a:r>
              <a:rPr lang="hu-HU" dirty="0" err="1"/>
              <a:t>Monochrome</a:t>
            </a:r>
            <a:r>
              <a:rPr lang="hu-HU" dirty="0"/>
              <a:t> Display Adapter) videokártya csupán az egyszínű, 80x25 karakteres megjelenítést tette lehetővé. Ezt követően az IBM CGA (</a:t>
            </a: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Graphics</a:t>
            </a:r>
            <a:r>
              <a:rPr lang="hu-HU" dirty="0"/>
              <a:t> Adapter) és a Hercules 1982-ben megjelent HGC (Hercules </a:t>
            </a:r>
            <a:r>
              <a:rPr lang="hu-HU" dirty="0" err="1"/>
              <a:t>Graphics</a:t>
            </a:r>
            <a:r>
              <a:rPr lang="hu-HU" dirty="0"/>
              <a:t> </a:t>
            </a:r>
            <a:r>
              <a:rPr lang="hu-HU" dirty="0" err="1"/>
              <a:t>Card</a:t>
            </a:r>
            <a:r>
              <a:rPr lang="hu-HU" dirty="0"/>
              <a:t>) videokártyái már a színes szövegkarakterek megjelenítését is támogatták.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431" r="4299" b="26812"/>
          <a:stretch/>
        </p:blipFill>
        <p:spPr bwMode="auto">
          <a:xfrm>
            <a:off x="2411760" y="3501008"/>
            <a:ext cx="4059691" cy="242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5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Cserélhető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Fizikailag </a:t>
            </a:r>
            <a:r>
              <a:rPr lang="hu-HU" dirty="0"/>
              <a:t>nem eltávolítható, többnyire lehetőség van letiltásra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Alaplara</a:t>
            </a:r>
            <a:r>
              <a:rPr lang="hu-HU" dirty="0" smtClean="0"/>
              <a:t> integrált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Bővítőkártyás rendszerű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/>
          <a:stretch/>
        </p:blipFill>
        <p:spPr bwMode="auto">
          <a:xfrm>
            <a:off x="971600" y="2852936"/>
            <a:ext cx="2525266" cy="17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2814"/>
            <a:ext cx="2546648" cy="18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9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videokártya összekötése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ezt támogató videokártyák hídba kötésével jelentősen nagyobb teljesítmény érhető el.</a:t>
            </a:r>
          </a:p>
          <a:p>
            <a:pPr marL="0" indent="0">
              <a:buNone/>
            </a:pPr>
            <a:r>
              <a:rPr lang="hu-HU" dirty="0" smtClean="0"/>
              <a:t>Két nagyobb fajtája:</a:t>
            </a:r>
          </a:p>
          <a:p>
            <a:r>
              <a:rPr lang="hu-HU" dirty="0" err="1" smtClean="0"/>
              <a:t>nVidia</a:t>
            </a:r>
            <a:r>
              <a:rPr lang="hu-HU" dirty="0" smtClean="0"/>
              <a:t> SLI</a:t>
            </a:r>
          </a:p>
          <a:p>
            <a:r>
              <a:rPr lang="hu-HU" dirty="0" smtClean="0"/>
              <a:t>AMD </a:t>
            </a:r>
            <a:r>
              <a:rPr lang="hu-HU" dirty="0" err="1" smtClean="0"/>
              <a:t>Crossfire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73" y="2204864"/>
            <a:ext cx="2539949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8575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483768" y="4339688"/>
            <a:ext cx="239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tx1">
                    <a:lumMod val="50000"/>
                  </a:schemeClr>
                </a:solidFill>
              </a:rPr>
              <a:t>Radeon</a:t>
            </a:r>
            <a:r>
              <a:rPr lang="hu-HU" sz="1200" dirty="0" smtClean="0">
                <a:solidFill>
                  <a:schemeClr val="tx1">
                    <a:lumMod val="50000"/>
                  </a:schemeClr>
                </a:solidFill>
              </a:rPr>
              <a:t> HD5870 </a:t>
            </a:r>
            <a:r>
              <a:rPr lang="hu-HU" sz="1200" dirty="0" err="1" smtClean="0">
                <a:solidFill>
                  <a:schemeClr val="tx1">
                    <a:lumMod val="50000"/>
                  </a:schemeClr>
                </a:solidFill>
              </a:rPr>
              <a:t>Crossfire</a:t>
            </a:r>
            <a:r>
              <a:rPr lang="hu-HU" sz="1200" dirty="0" smtClean="0">
                <a:solidFill>
                  <a:schemeClr val="tx1">
                    <a:lumMod val="50000"/>
                  </a:schemeClr>
                </a:solidFill>
              </a:rPr>
              <a:t> 3x</a:t>
            </a:r>
            <a:endParaRPr lang="hu-H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23204" y="312681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1">
                    <a:lumMod val="50000"/>
                  </a:schemeClr>
                </a:solidFill>
              </a:rPr>
              <a:t>ASUS </a:t>
            </a:r>
            <a:r>
              <a:rPr lang="hu-HU" sz="1200" dirty="0" err="1" smtClean="0">
                <a:solidFill>
                  <a:schemeClr val="tx1">
                    <a:lumMod val="50000"/>
                  </a:schemeClr>
                </a:solidFill>
              </a:rPr>
              <a:t>Geforce</a:t>
            </a:r>
            <a:r>
              <a:rPr lang="hu-HU" sz="1200" dirty="0" smtClean="0">
                <a:solidFill>
                  <a:schemeClr val="tx1">
                    <a:lumMod val="50000"/>
                  </a:schemeClr>
                </a:solidFill>
              </a:rPr>
              <a:t> GTX580 SLI 4x</a:t>
            </a:r>
            <a:endParaRPr lang="hu-HU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chipset </a:t>
            </a:r>
            <a:r>
              <a:rPr lang="hu-HU" dirty="0" err="1" smtClean="0"/>
              <a:t>gyárók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AMD (Régebben </a:t>
            </a:r>
            <a:r>
              <a:rPr lang="hu-HU" dirty="0" err="1" smtClean="0"/>
              <a:t>Ati</a:t>
            </a:r>
            <a:r>
              <a:rPr lang="hu-HU" dirty="0" smtClean="0"/>
              <a:t>) </a:t>
            </a:r>
            <a:r>
              <a:rPr lang="hu-HU" dirty="0"/>
              <a:t>- </a:t>
            </a:r>
            <a:r>
              <a:rPr lang="hu-HU" dirty="0" err="1"/>
              <a:t>Radeon</a:t>
            </a:r>
            <a:r>
              <a:rPr lang="hu-HU" dirty="0"/>
              <a:t> 7/8/9000, </a:t>
            </a:r>
            <a:r>
              <a:rPr lang="hu-HU" dirty="0" err="1"/>
              <a:t>Radeon</a:t>
            </a:r>
            <a:r>
              <a:rPr lang="hu-HU" dirty="0"/>
              <a:t> X/X1000, </a:t>
            </a:r>
            <a:r>
              <a:rPr lang="hu-HU" dirty="0" err="1"/>
              <a:t>Radeon</a:t>
            </a:r>
            <a:r>
              <a:rPr lang="hu-HU" dirty="0"/>
              <a:t> HD 2/3/4/5/6000 </a:t>
            </a:r>
            <a:r>
              <a:rPr lang="hu-HU" dirty="0" smtClean="0"/>
              <a:t>sorozatok</a:t>
            </a:r>
          </a:p>
          <a:p>
            <a:r>
              <a:rPr lang="hu-HU" dirty="0" err="1" smtClean="0"/>
              <a:t>nVidia</a:t>
            </a:r>
            <a:r>
              <a:rPr lang="hu-HU" dirty="0" smtClean="0"/>
              <a:t> - </a:t>
            </a:r>
            <a:r>
              <a:rPr lang="hu-HU" dirty="0" err="1" smtClean="0"/>
              <a:t>GeForce</a:t>
            </a:r>
            <a:r>
              <a:rPr lang="hu-HU" dirty="0" smtClean="0"/>
              <a:t> </a:t>
            </a:r>
            <a:r>
              <a:rPr lang="hu-HU" dirty="0"/>
              <a:t>FX, </a:t>
            </a:r>
            <a:r>
              <a:rPr lang="hu-HU" dirty="0" err="1"/>
              <a:t>GeForce</a:t>
            </a:r>
            <a:r>
              <a:rPr lang="hu-HU" dirty="0"/>
              <a:t> 6 és </a:t>
            </a:r>
            <a:r>
              <a:rPr lang="hu-HU" dirty="0" err="1"/>
              <a:t>GeForce</a:t>
            </a:r>
            <a:r>
              <a:rPr lang="hu-HU" dirty="0"/>
              <a:t> 7, </a:t>
            </a:r>
            <a:r>
              <a:rPr lang="hu-HU" dirty="0" err="1"/>
              <a:t>GeForce</a:t>
            </a:r>
            <a:r>
              <a:rPr lang="hu-HU" dirty="0"/>
              <a:t> 8, </a:t>
            </a:r>
            <a:r>
              <a:rPr lang="hu-HU" dirty="0" err="1"/>
              <a:t>GeForce</a:t>
            </a:r>
            <a:r>
              <a:rPr lang="hu-HU" dirty="0"/>
              <a:t> </a:t>
            </a:r>
            <a:r>
              <a:rPr lang="hu-HU" dirty="0" smtClean="0"/>
              <a:t>9,GTX100,GTX200, GTX400</a:t>
            </a:r>
            <a:r>
              <a:rPr lang="hu-HU" dirty="0"/>
              <a:t>, GTX500 </a:t>
            </a:r>
            <a:r>
              <a:rPr lang="hu-HU" dirty="0" smtClean="0"/>
              <a:t>sorozatok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890120" cy="18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Videokártya csatolók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PCI-Express </a:t>
            </a:r>
            <a:r>
              <a:rPr lang="en-GB" sz="1800" dirty="0"/>
              <a:t>(Peripheral Component Interconnect</a:t>
            </a:r>
            <a:r>
              <a:rPr lang="en-GB" sz="1800" dirty="0" smtClean="0"/>
              <a:t>)</a:t>
            </a:r>
            <a:endParaRPr lang="hu-HU" sz="1800" dirty="0" smtClean="0"/>
          </a:p>
          <a:p>
            <a:r>
              <a:rPr lang="hu-HU" dirty="0" smtClean="0"/>
              <a:t>A ma legelterjedtebb szabvány.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AGP </a:t>
            </a:r>
            <a:r>
              <a:rPr lang="en-GB" sz="1800" dirty="0" smtClean="0"/>
              <a:t>(Accelerated Graphics Port)</a:t>
            </a:r>
            <a:endParaRPr lang="hu-HU" sz="1800" dirty="0" smtClean="0"/>
          </a:p>
          <a:p>
            <a:r>
              <a:rPr lang="hu-HU" sz="1800" dirty="0" smtClean="0"/>
              <a:t>Főleg régi videokártyák és néhány integrált VGA típus használja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58816"/>
            <a:ext cx="3021771" cy="226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58816"/>
            <a:ext cx="3021770" cy="226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-40010"/>
            <a:ext cx="7924800" cy="1143000"/>
          </a:xfrm>
        </p:spPr>
        <p:txBody>
          <a:bodyPr/>
          <a:lstStyle/>
          <a:p>
            <a:r>
              <a:rPr lang="hu-HU" dirty="0" smtClean="0"/>
              <a:t>Ki/bemenetek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6050632" cy="45182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sz="2000" dirty="0"/>
              <a:t>VGA</a:t>
            </a:r>
            <a:br>
              <a:rPr lang="en-GB" sz="2000" dirty="0"/>
            </a:br>
            <a:r>
              <a:rPr lang="en-GB" sz="1800" dirty="0" err="1"/>
              <a:t>Hagyományos</a:t>
            </a:r>
            <a:r>
              <a:rPr lang="en-GB" sz="1800" dirty="0"/>
              <a:t> </a:t>
            </a:r>
            <a:r>
              <a:rPr lang="hu-HU" sz="1800" dirty="0" smtClean="0"/>
              <a:t>analóg jelet küldő csatlakozó.</a:t>
            </a:r>
            <a:endParaRPr lang="en-GB" sz="18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sz="2000" dirty="0"/>
              <a:t>DVI (Digital Video Interface)</a:t>
            </a:r>
            <a:br>
              <a:rPr lang="en-GB" sz="2000" dirty="0"/>
            </a:br>
            <a:r>
              <a:rPr lang="en-GB" sz="1800" dirty="0" err="1"/>
              <a:t>Digitális</a:t>
            </a:r>
            <a:r>
              <a:rPr lang="en-GB" sz="1800" dirty="0"/>
              <a:t> </a:t>
            </a:r>
            <a:r>
              <a:rPr lang="en-GB" sz="1800" dirty="0" err="1"/>
              <a:t>videojel</a:t>
            </a:r>
            <a:r>
              <a:rPr lang="en-GB" sz="1800" dirty="0"/>
              <a:t> </a:t>
            </a:r>
            <a:r>
              <a:rPr lang="en-GB" sz="1800" dirty="0" err="1"/>
              <a:t>csatlakozó</a:t>
            </a:r>
            <a:r>
              <a:rPr lang="en-GB" sz="1800" dirty="0"/>
              <a:t> a </a:t>
            </a:r>
            <a:r>
              <a:rPr lang="en-GB" sz="1800" dirty="0" err="1"/>
              <a:t>számítógép</a:t>
            </a:r>
            <a:r>
              <a:rPr lang="en-GB" sz="1800" dirty="0"/>
              <a:t> </a:t>
            </a:r>
            <a:r>
              <a:rPr lang="en-GB" sz="1800" dirty="0" err="1"/>
              <a:t>videokártyáján</a:t>
            </a:r>
            <a:r>
              <a:rPr lang="en-GB" sz="1800" dirty="0"/>
              <a:t> </a:t>
            </a:r>
            <a:r>
              <a:rPr lang="en-GB" sz="1800" dirty="0" err="1"/>
              <a:t>digitális</a:t>
            </a:r>
            <a:r>
              <a:rPr lang="en-GB" sz="1800" dirty="0"/>
              <a:t> </a:t>
            </a:r>
            <a:r>
              <a:rPr lang="en-GB" sz="1800" dirty="0" err="1"/>
              <a:t>bemenetű</a:t>
            </a:r>
            <a:r>
              <a:rPr lang="en-GB" sz="1800" dirty="0"/>
              <a:t> </a:t>
            </a:r>
            <a:r>
              <a:rPr lang="en-GB" sz="1800" dirty="0" err="1"/>
              <a:t>monitorok</a:t>
            </a:r>
            <a:r>
              <a:rPr lang="en-GB" sz="1800" dirty="0"/>
              <a:t> </a:t>
            </a:r>
            <a:r>
              <a:rPr lang="en-GB" sz="1800" dirty="0" err="1"/>
              <a:t>számára</a:t>
            </a:r>
            <a:r>
              <a:rPr lang="en-GB" sz="1800" dirty="0"/>
              <a:t>. </a:t>
            </a:r>
            <a:r>
              <a:rPr lang="en-GB" sz="1800" dirty="0" err="1"/>
              <a:t>Elsősorban</a:t>
            </a:r>
            <a:r>
              <a:rPr lang="en-GB" sz="1800" dirty="0"/>
              <a:t> LCD </a:t>
            </a:r>
            <a:r>
              <a:rPr lang="en-GB" sz="1800" dirty="0" err="1"/>
              <a:t>monitorok</a:t>
            </a:r>
            <a:r>
              <a:rPr lang="en-GB" sz="1800" dirty="0"/>
              <a:t> </a:t>
            </a:r>
            <a:r>
              <a:rPr lang="en-GB" sz="1800" dirty="0" err="1"/>
              <a:t>rendelkeznek</a:t>
            </a:r>
            <a:r>
              <a:rPr lang="en-GB" sz="1800" dirty="0"/>
              <a:t> </a:t>
            </a:r>
            <a:r>
              <a:rPr lang="en-GB" sz="1800" dirty="0" err="1"/>
              <a:t>ilyen</a:t>
            </a:r>
            <a:r>
              <a:rPr lang="en-GB" sz="1800" dirty="0"/>
              <a:t> </a:t>
            </a:r>
            <a:r>
              <a:rPr lang="en-GB" sz="1800" dirty="0" err="1"/>
              <a:t>csatlakozással</a:t>
            </a:r>
            <a:r>
              <a:rPr lang="en-GB" sz="1800" dirty="0"/>
              <a:t>. </a:t>
            </a:r>
            <a:r>
              <a:rPr lang="en-GB" sz="1800" dirty="0" err="1"/>
              <a:t>Előnye</a:t>
            </a:r>
            <a:r>
              <a:rPr lang="en-GB" sz="1800" dirty="0"/>
              <a:t>, </a:t>
            </a:r>
            <a:r>
              <a:rPr lang="en-GB" sz="1800" dirty="0" err="1"/>
              <a:t>hogy</a:t>
            </a:r>
            <a:r>
              <a:rPr lang="en-GB" sz="1800" dirty="0"/>
              <a:t> a </a:t>
            </a:r>
            <a:r>
              <a:rPr lang="en-GB" sz="1800" dirty="0" err="1"/>
              <a:t>digitálisan</a:t>
            </a:r>
            <a:r>
              <a:rPr lang="en-GB" sz="1800" dirty="0"/>
              <a:t> </a:t>
            </a:r>
            <a:r>
              <a:rPr lang="en-GB" sz="1800" dirty="0" err="1"/>
              <a:t>előállított</a:t>
            </a:r>
            <a:r>
              <a:rPr lang="en-GB" sz="1800" dirty="0"/>
              <a:t> </a:t>
            </a:r>
            <a:r>
              <a:rPr lang="en-GB" sz="1800" dirty="0" err="1"/>
              <a:t>képinformációk</a:t>
            </a:r>
            <a:r>
              <a:rPr lang="en-GB" sz="1800" dirty="0"/>
              <a:t>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alakulnak</a:t>
            </a:r>
            <a:r>
              <a:rPr lang="en-GB" sz="1800" dirty="0"/>
              <a:t> </a:t>
            </a:r>
            <a:r>
              <a:rPr lang="en-GB" sz="1800" dirty="0" err="1"/>
              <a:t>át</a:t>
            </a:r>
            <a:r>
              <a:rPr lang="en-GB" sz="1800" dirty="0"/>
              <a:t> </a:t>
            </a:r>
            <a:r>
              <a:rPr lang="en-GB" sz="1800" dirty="0" err="1"/>
              <a:t>analóg</a:t>
            </a:r>
            <a:r>
              <a:rPr lang="en-GB" sz="1800" dirty="0"/>
              <a:t> </a:t>
            </a:r>
            <a:r>
              <a:rPr lang="en-GB" sz="1800" dirty="0" err="1"/>
              <a:t>jellé</a:t>
            </a:r>
            <a:r>
              <a:rPr lang="en-GB" sz="1800" dirty="0"/>
              <a:t> (</a:t>
            </a:r>
            <a:r>
              <a:rPr lang="en-GB" sz="1800" dirty="0" err="1"/>
              <a:t>és</a:t>
            </a:r>
            <a:r>
              <a:rPr lang="en-GB" sz="1800" dirty="0"/>
              <a:t> </a:t>
            </a:r>
            <a:r>
              <a:rPr lang="en-GB" sz="1800" dirty="0" err="1"/>
              <a:t>vissza</a:t>
            </a:r>
            <a:r>
              <a:rPr lang="en-GB" sz="1800" dirty="0"/>
              <a:t>) </a:t>
            </a:r>
            <a:r>
              <a:rPr lang="en-GB" sz="1800" dirty="0" err="1"/>
              <a:t>ezáltal</a:t>
            </a:r>
            <a:r>
              <a:rPr lang="en-GB" sz="1800" dirty="0"/>
              <a:t> a </a:t>
            </a:r>
            <a:r>
              <a:rPr lang="en-GB" sz="1800" dirty="0" err="1"/>
              <a:t>képminőség</a:t>
            </a:r>
            <a:r>
              <a:rPr lang="en-GB" sz="1800" dirty="0"/>
              <a:t> </a:t>
            </a:r>
            <a:r>
              <a:rPr lang="en-GB" sz="1800" dirty="0" err="1"/>
              <a:t>nem</a:t>
            </a:r>
            <a:r>
              <a:rPr lang="en-GB" sz="1800" dirty="0"/>
              <a:t> </a:t>
            </a:r>
            <a:r>
              <a:rPr lang="en-GB" sz="1800" dirty="0" err="1"/>
              <a:t>romlik</a:t>
            </a:r>
            <a:r>
              <a:rPr lang="en-GB" sz="1800" dirty="0" smtClean="0"/>
              <a:t>.</a:t>
            </a:r>
            <a:endParaRPr lang="hu-HU" sz="1800" dirty="0" smtClean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hu-HU" sz="1800" dirty="0" smtClean="0"/>
              <a:t>HDMI (</a:t>
            </a:r>
            <a:r>
              <a:rPr lang="hu-HU" sz="1800" dirty="0" err="1" smtClean="0"/>
              <a:t>High</a:t>
            </a:r>
            <a:r>
              <a:rPr lang="hu-HU" sz="1800" dirty="0" smtClean="0"/>
              <a:t> </a:t>
            </a:r>
            <a:r>
              <a:rPr lang="hu-HU" sz="1800" dirty="0" err="1"/>
              <a:t>Definition</a:t>
            </a:r>
            <a:r>
              <a:rPr lang="hu-HU" sz="1800" dirty="0"/>
              <a:t> </a:t>
            </a:r>
            <a:r>
              <a:rPr lang="hu-HU" sz="1800" dirty="0" err="1"/>
              <a:t>Multimedia</a:t>
            </a:r>
            <a:r>
              <a:rPr lang="hu-HU" sz="1800" dirty="0"/>
              <a:t> </a:t>
            </a:r>
            <a:r>
              <a:rPr lang="hu-HU" sz="1800" dirty="0" err="1" smtClean="0"/>
              <a:t>Interface</a:t>
            </a:r>
            <a:r>
              <a:rPr lang="hu-HU" sz="1800" dirty="0" smtClean="0"/>
              <a:t>)                                                            Egy </a:t>
            </a:r>
            <a:r>
              <a:rPr lang="hu-HU" sz="1800" dirty="0"/>
              <a:t>korszerű csatlakozófelület tömörítetlen </a:t>
            </a:r>
            <a:r>
              <a:rPr lang="hu-HU" sz="1800" dirty="0" err="1"/>
              <a:t>audio-video</a:t>
            </a:r>
            <a:r>
              <a:rPr lang="hu-HU" sz="1800" dirty="0"/>
              <a:t> adatfolyamok átvitelére.</a:t>
            </a:r>
            <a:endParaRPr lang="en-GB" sz="1800" dirty="0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10700" algn="l"/>
              </a:tabLst>
            </a:pPr>
            <a:r>
              <a:rPr lang="en-GB" sz="2000" dirty="0"/>
              <a:t>Video Out/Video In</a:t>
            </a:r>
            <a:br>
              <a:rPr lang="en-GB" sz="2000" dirty="0"/>
            </a:br>
            <a:r>
              <a:rPr lang="en-GB" sz="1400" dirty="0"/>
              <a:t>A </a:t>
            </a:r>
            <a:r>
              <a:rPr lang="en-GB" sz="1400" dirty="0" err="1"/>
              <a:t>legtöbb</a:t>
            </a:r>
            <a:r>
              <a:rPr lang="en-GB" sz="1400" dirty="0"/>
              <a:t> </a:t>
            </a:r>
            <a:r>
              <a:rPr lang="en-GB" sz="1400" dirty="0" err="1"/>
              <a:t>videokártyán</a:t>
            </a:r>
            <a:r>
              <a:rPr lang="en-GB" sz="1400" dirty="0"/>
              <a:t> </a:t>
            </a:r>
            <a:r>
              <a:rPr lang="en-GB" sz="1400" dirty="0" err="1"/>
              <a:t>megtalálható</a:t>
            </a:r>
            <a:r>
              <a:rPr lang="en-GB" sz="1400" dirty="0"/>
              <a:t> S-Video </a:t>
            </a:r>
            <a:r>
              <a:rPr lang="en-GB" sz="1400" dirty="0" err="1"/>
              <a:t>kimenet</a:t>
            </a:r>
            <a:r>
              <a:rPr lang="en-GB" sz="1400" dirty="0"/>
              <a:t>, a </a:t>
            </a:r>
            <a:r>
              <a:rPr lang="en-GB" sz="1400" dirty="0" err="1"/>
              <a:t>kártya</a:t>
            </a:r>
            <a:r>
              <a:rPr lang="en-GB" sz="1400" dirty="0"/>
              <a:t> </a:t>
            </a:r>
            <a:r>
              <a:rPr lang="en-GB" sz="1400" dirty="0" err="1"/>
              <a:t>álal</a:t>
            </a:r>
            <a:r>
              <a:rPr lang="en-GB" sz="1400" dirty="0"/>
              <a:t> </a:t>
            </a:r>
            <a:r>
              <a:rPr lang="en-GB" sz="1400" dirty="0" err="1"/>
              <a:t>előállított</a:t>
            </a:r>
            <a:r>
              <a:rPr lang="en-GB" sz="1400" dirty="0"/>
              <a:t> </a:t>
            </a:r>
            <a:r>
              <a:rPr lang="en-GB" sz="1400" dirty="0" err="1"/>
              <a:t>képet</a:t>
            </a:r>
            <a:r>
              <a:rPr lang="en-GB" sz="1400" dirty="0"/>
              <a:t> TV </a:t>
            </a:r>
            <a:r>
              <a:rPr lang="en-GB" sz="1400" dirty="0" err="1"/>
              <a:t>készüléken</a:t>
            </a:r>
            <a:r>
              <a:rPr lang="en-GB" sz="1400" dirty="0"/>
              <a:t> </a:t>
            </a:r>
            <a:r>
              <a:rPr lang="en-GB" sz="1400" dirty="0" err="1"/>
              <a:t>lehet</a:t>
            </a:r>
            <a:r>
              <a:rPr lang="en-GB" sz="1400" dirty="0"/>
              <a:t> </a:t>
            </a:r>
            <a:r>
              <a:rPr lang="en-GB" sz="1400" dirty="0" err="1"/>
              <a:t>megjeleníteni</a:t>
            </a:r>
            <a:r>
              <a:rPr lang="en-GB" sz="1400" dirty="0"/>
              <a:t>. A </a:t>
            </a:r>
            <a:r>
              <a:rPr lang="en-GB" sz="1400" dirty="0" err="1"/>
              <a:t>mai</a:t>
            </a:r>
            <a:r>
              <a:rPr lang="en-GB" sz="1400" dirty="0"/>
              <a:t> </a:t>
            </a:r>
            <a:r>
              <a:rPr lang="en-GB" sz="1400" dirty="0" err="1"/>
              <a:t>kártyák</a:t>
            </a:r>
            <a:r>
              <a:rPr lang="en-GB" sz="1400" dirty="0"/>
              <a:t> </a:t>
            </a:r>
            <a:r>
              <a:rPr lang="en-GB" sz="1400" dirty="0" err="1"/>
              <a:t>egyidőben</a:t>
            </a:r>
            <a:r>
              <a:rPr lang="en-GB" sz="1400" dirty="0"/>
              <a:t> a </a:t>
            </a:r>
            <a:r>
              <a:rPr lang="en-GB" sz="1400" dirty="0" err="1"/>
              <a:t>monitoron</a:t>
            </a:r>
            <a:r>
              <a:rPr lang="en-GB" sz="1400" dirty="0"/>
              <a:t> </a:t>
            </a:r>
            <a:r>
              <a:rPr lang="en-GB" sz="1400" dirty="0" err="1"/>
              <a:t>és</a:t>
            </a:r>
            <a:r>
              <a:rPr lang="en-GB" sz="1400" dirty="0"/>
              <a:t> a TV-n is meg </a:t>
            </a:r>
            <a:r>
              <a:rPr lang="en-GB" sz="1400" dirty="0" err="1"/>
              <a:t>tudják</a:t>
            </a:r>
            <a:r>
              <a:rPr lang="en-GB" sz="1400" dirty="0"/>
              <a:t> </a:t>
            </a:r>
            <a:r>
              <a:rPr lang="en-GB" sz="1400" dirty="0" err="1"/>
              <a:t>jeleníteni</a:t>
            </a:r>
            <a:r>
              <a:rPr lang="en-GB" sz="1400" dirty="0"/>
              <a:t> </a:t>
            </a:r>
            <a:r>
              <a:rPr lang="en-GB" sz="1400" dirty="0" err="1"/>
              <a:t>ugyanazt</a:t>
            </a:r>
            <a:r>
              <a:rPr lang="en-GB" sz="1400" dirty="0"/>
              <a:t> a </a:t>
            </a:r>
            <a:r>
              <a:rPr lang="en-GB" sz="1400" dirty="0" err="1"/>
              <a:t>képet.Egyes</a:t>
            </a:r>
            <a:r>
              <a:rPr lang="en-GB" sz="1400" dirty="0"/>
              <a:t> </a:t>
            </a:r>
            <a:r>
              <a:rPr lang="en-GB" sz="1400" dirty="0" err="1"/>
              <a:t>videokártyákon</a:t>
            </a:r>
            <a:r>
              <a:rPr lang="en-GB" sz="1400" dirty="0"/>
              <a:t> </a:t>
            </a:r>
            <a:r>
              <a:rPr lang="en-GB" sz="1400" dirty="0" err="1"/>
              <a:t>található</a:t>
            </a:r>
            <a:r>
              <a:rPr lang="en-GB" sz="1400" dirty="0"/>
              <a:t> V-In </a:t>
            </a:r>
            <a:r>
              <a:rPr lang="en-GB" sz="1400" dirty="0" err="1"/>
              <a:t>bemenet</a:t>
            </a:r>
            <a:r>
              <a:rPr lang="en-GB" sz="1400" dirty="0"/>
              <a:t>, </a:t>
            </a:r>
            <a:r>
              <a:rPr lang="en-GB" sz="1400" dirty="0" err="1"/>
              <a:t>segítségével</a:t>
            </a:r>
            <a:r>
              <a:rPr lang="en-GB" sz="1400" dirty="0"/>
              <a:t> </a:t>
            </a:r>
            <a:r>
              <a:rPr lang="en-GB" sz="1400" dirty="0" err="1"/>
              <a:t>videojel</a:t>
            </a:r>
            <a:r>
              <a:rPr lang="en-GB" sz="1400" dirty="0"/>
              <a:t> </a:t>
            </a:r>
            <a:r>
              <a:rPr lang="en-GB" sz="1400" dirty="0" err="1"/>
              <a:t>vihető</a:t>
            </a:r>
            <a:r>
              <a:rPr lang="en-GB" sz="1400" dirty="0"/>
              <a:t> be a </a:t>
            </a:r>
            <a:r>
              <a:rPr lang="en-GB" sz="1400" dirty="0" err="1"/>
              <a:t>kártyába</a:t>
            </a:r>
            <a:r>
              <a:rPr lang="en-GB" sz="1400" dirty="0"/>
              <a:t> </a:t>
            </a:r>
            <a:r>
              <a:rPr lang="en-GB" sz="1400" dirty="0" err="1"/>
              <a:t>és</a:t>
            </a:r>
            <a:r>
              <a:rPr lang="en-GB" sz="1400" dirty="0"/>
              <a:t> </a:t>
            </a:r>
            <a:r>
              <a:rPr lang="en-GB" sz="1400" dirty="0" err="1"/>
              <a:t>így</a:t>
            </a:r>
            <a:r>
              <a:rPr lang="en-GB" sz="1400" dirty="0"/>
              <a:t> </a:t>
            </a:r>
            <a:r>
              <a:rPr lang="en-GB" sz="1400" dirty="0" err="1"/>
              <a:t>szoftveresen</a:t>
            </a:r>
            <a:r>
              <a:rPr lang="en-GB" sz="1400" dirty="0"/>
              <a:t> </a:t>
            </a:r>
            <a:r>
              <a:rPr lang="en-GB" sz="1400" dirty="0" err="1"/>
              <a:t>digitalizálható</a:t>
            </a:r>
            <a:r>
              <a:rPr lang="en-GB" sz="1400" dirty="0"/>
              <a:t> a </a:t>
            </a:r>
            <a:r>
              <a:rPr lang="en-GB" sz="1400" dirty="0" err="1"/>
              <a:t>kép</a:t>
            </a:r>
            <a:r>
              <a:rPr lang="en-GB" sz="1400" dirty="0"/>
              <a:t>. </a:t>
            </a:r>
            <a:r>
              <a:rPr lang="en-GB" sz="1400" dirty="0" err="1"/>
              <a:t>Az</a:t>
            </a:r>
            <a:r>
              <a:rPr lang="en-GB" sz="1400" dirty="0"/>
              <a:t> </a:t>
            </a:r>
            <a:r>
              <a:rPr lang="en-GB" sz="1400" dirty="0" err="1"/>
              <a:t>eredmény</a:t>
            </a:r>
            <a:r>
              <a:rPr lang="en-GB" sz="1400" dirty="0"/>
              <a:t> </a:t>
            </a:r>
            <a:r>
              <a:rPr lang="en-GB" sz="1400" dirty="0" err="1"/>
              <a:t>minősége</a:t>
            </a:r>
            <a:r>
              <a:rPr lang="en-GB" sz="1400" dirty="0"/>
              <a:t> </a:t>
            </a:r>
            <a:r>
              <a:rPr lang="en-GB" sz="1400" dirty="0" err="1"/>
              <a:t>nem</a:t>
            </a:r>
            <a:r>
              <a:rPr lang="en-GB" sz="1400" dirty="0"/>
              <a:t> </a:t>
            </a:r>
            <a:r>
              <a:rPr lang="en-GB" sz="1400" dirty="0" err="1"/>
              <a:t>éri</a:t>
            </a:r>
            <a:r>
              <a:rPr lang="en-GB" sz="1400" dirty="0"/>
              <a:t> el a </a:t>
            </a:r>
            <a:r>
              <a:rPr lang="en-GB" sz="1400" dirty="0" err="1"/>
              <a:t>professzonális</a:t>
            </a:r>
            <a:r>
              <a:rPr lang="en-GB" sz="1400" dirty="0"/>
              <a:t> </a:t>
            </a:r>
            <a:r>
              <a:rPr lang="en-GB" sz="1400" dirty="0" err="1"/>
              <a:t>videodigitalizáló</a:t>
            </a:r>
            <a:r>
              <a:rPr lang="en-GB" sz="1400" dirty="0"/>
              <a:t> </a:t>
            </a:r>
            <a:r>
              <a:rPr lang="en-GB" sz="1400" dirty="0" err="1"/>
              <a:t>hardverek</a:t>
            </a:r>
            <a:r>
              <a:rPr lang="en-GB" sz="1400" dirty="0"/>
              <a:t> </a:t>
            </a:r>
            <a:r>
              <a:rPr lang="en-GB" sz="1400" dirty="0" err="1"/>
              <a:t>által</a:t>
            </a:r>
            <a:r>
              <a:rPr lang="en-GB" sz="1400" dirty="0"/>
              <a:t> </a:t>
            </a:r>
            <a:r>
              <a:rPr lang="en-GB" sz="1400" dirty="0" err="1"/>
              <a:t>produkált</a:t>
            </a:r>
            <a:r>
              <a:rPr lang="en-GB" sz="1400" dirty="0"/>
              <a:t> </a:t>
            </a:r>
            <a:r>
              <a:rPr lang="en-GB" sz="1400" dirty="0" err="1"/>
              <a:t>minőséget</a:t>
            </a:r>
            <a:r>
              <a:rPr lang="en-GB" sz="1400" dirty="0"/>
              <a:t>.</a:t>
            </a:r>
            <a:br>
              <a:rPr lang="en-GB" sz="1400" dirty="0"/>
            </a:br>
            <a:endParaRPr lang="en-GB" sz="1400" dirty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39" y="2139213"/>
            <a:ext cx="1979712" cy="153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73598" y="367349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</a:rPr>
              <a:t>HDMI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98" y="3976945"/>
            <a:ext cx="1979713" cy="154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773598" y="552607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</a:rPr>
              <a:t>DVI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98" y="116987"/>
            <a:ext cx="1979715" cy="17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56639" y="1853224"/>
            <a:ext cx="139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50000"/>
                  </a:schemeClr>
                </a:solidFill>
              </a:rPr>
              <a:t>VGA</a:t>
            </a:r>
            <a:endParaRPr lang="hu-HU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sz="quarter" idx="14"/>
          </p:nvPr>
        </p:nvSpPr>
        <p:spPr>
          <a:xfrm>
            <a:off x="4788024" y="2060848"/>
            <a:ext cx="3733800" cy="3505200"/>
          </a:xfrm>
        </p:spPr>
        <p:txBody>
          <a:bodyPr/>
          <a:lstStyle/>
          <a:p>
            <a:r>
              <a:rPr lang="hu-HU" dirty="0" err="1" smtClean="0"/>
              <a:t>Két-portos</a:t>
            </a:r>
            <a:r>
              <a:rPr lang="hu-HU" dirty="0" smtClean="0"/>
              <a:t> dinamikus RAM (DRAM), amelyet a </a:t>
            </a:r>
            <a:r>
              <a:rPr lang="hu-HU" dirty="0" err="1" smtClean="0"/>
              <a:t>videopuffer</a:t>
            </a:r>
            <a:r>
              <a:rPr lang="hu-HU" dirty="0" smtClean="0"/>
              <a:t> tárolására használnak.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3600400" cy="223224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grafikus vezérlőkártya központi egysége, amely az összetett grafikus műveletek elvégzéséért felelős. A GPU feladata a grafikák létrehozásával és megjelenítésével közvetlenül kapcsolatban hozható magas szintű feladatok átvétele a CPU-tól, hogy annak számítási kapacitása más műveletek elvégzésére legyen felhasználható.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Videokártya fő részei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3733800" cy="574675"/>
          </a:xfrm>
        </p:spPr>
        <p:txBody>
          <a:bodyPr/>
          <a:lstStyle/>
          <a:p>
            <a:r>
              <a:rPr lang="hu-HU" dirty="0" smtClean="0"/>
              <a:t>GPU (</a:t>
            </a:r>
            <a:r>
              <a:rPr lang="hu-HU" dirty="0" err="1" smtClean="0"/>
              <a:t>Graphics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 Unit)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733800" cy="574675"/>
          </a:xfrm>
        </p:spPr>
        <p:txBody>
          <a:bodyPr/>
          <a:lstStyle/>
          <a:p>
            <a:r>
              <a:rPr lang="hu-HU" dirty="0" smtClean="0"/>
              <a:t>VRAM (Video Random Access </a:t>
            </a:r>
            <a:r>
              <a:rPr lang="hu-HU" dirty="0" err="1" smtClean="0"/>
              <a:t>Memory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1772697" cy="170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347864" cy="251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</TotalTime>
  <Words>375</Words>
  <Application>Microsoft Office PowerPoint</Application>
  <PresentationFormat>Diavetítés a képernyőre (4:3 oldalarány)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Horizont</vt:lpstr>
      <vt:lpstr>Videokártya</vt:lpstr>
      <vt:lpstr>Meghatározás</vt:lpstr>
      <vt:lpstr>Története</vt:lpstr>
      <vt:lpstr>Típusai</vt:lpstr>
      <vt:lpstr>Több videokártya összekötése</vt:lpstr>
      <vt:lpstr>Fő chipset gyárók</vt:lpstr>
      <vt:lpstr>Videokártya csatolók</vt:lpstr>
      <vt:lpstr>Ki/bemenetek</vt:lpstr>
      <vt:lpstr>Videokártya fő részei</vt:lpstr>
      <vt:lpstr>GPU vs CPU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Videokártya</dc:title>
  <dc:creator>Marci</dc:creator>
  <cp:lastModifiedBy>Marci</cp:lastModifiedBy>
  <cp:revision>39</cp:revision>
  <dcterms:created xsi:type="dcterms:W3CDTF">2011-05-21T13:46:42Z</dcterms:created>
  <dcterms:modified xsi:type="dcterms:W3CDTF">2011-05-22T10:32:16Z</dcterms:modified>
</cp:coreProperties>
</file>