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ADC"/>
    <a:srgbClr val="C50F0B"/>
    <a:srgbClr val="C29A08"/>
    <a:srgbClr val="001A2E"/>
    <a:srgbClr val="D31D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E500-9F2B-46D4-9B6F-9D550392E625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2BF72-D1CB-4E3B-9C2D-FB696A5FBA3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E500-9F2B-46D4-9B6F-9D550392E625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2BF72-D1CB-4E3B-9C2D-FB696A5FBA3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E500-9F2B-46D4-9B6F-9D550392E625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2BF72-D1CB-4E3B-9C2D-FB696A5FBA3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E500-9F2B-46D4-9B6F-9D550392E625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2BF72-D1CB-4E3B-9C2D-FB696A5FBA3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E500-9F2B-46D4-9B6F-9D550392E625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2BF72-D1CB-4E3B-9C2D-FB696A5FBA3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E500-9F2B-46D4-9B6F-9D550392E625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2BF72-D1CB-4E3B-9C2D-FB696A5FBA3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E500-9F2B-46D4-9B6F-9D550392E625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2BF72-D1CB-4E3B-9C2D-FB696A5FBA3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E500-9F2B-46D4-9B6F-9D550392E625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2BF72-D1CB-4E3B-9C2D-FB696A5FBA3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E500-9F2B-46D4-9B6F-9D550392E625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2BF72-D1CB-4E3B-9C2D-FB696A5FBA3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E500-9F2B-46D4-9B6F-9D550392E625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2BF72-D1CB-4E3B-9C2D-FB696A5FBA3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E500-9F2B-46D4-9B6F-9D550392E625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2BF72-D1CB-4E3B-9C2D-FB696A5FBA3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9E500-9F2B-46D4-9B6F-9D550392E625}" type="datetimeFigureOut">
              <a:rPr lang="hu-HU" smtClean="0"/>
              <a:t>2011.05.22.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2BF72-D1CB-4E3B-9C2D-FB696A5FBA30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1/11/VIA_Mini-ITX_Form_Factor_Comparison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7772400" cy="1470025"/>
          </a:xfrm>
        </p:spPr>
        <p:txBody>
          <a:bodyPr>
            <a:normAutofit/>
          </a:bodyPr>
          <a:lstStyle/>
          <a:p>
            <a:r>
              <a:rPr lang="hu-HU" sz="8800" b="1" dirty="0" smtClean="0">
                <a:latin typeface="Edwardian Script ITC" pitchFamily="66" charset="0"/>
              </a:rPr>
              <a:t>Alaplap</a:t>
            </a:r>
            <a:endParaRPr lang="hu-HU" sz="8800" b="1" dirty="0">
              <a:latin typeface="Edwardian Script ITC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  <a:latin typeface="Arial Black" pitchFamily="34" charset="0"/>
              </a:rPr>
              <a:t>Szalontai Fanni</a:t>
            </a:r>
          </a:p>
          <a:p>
            <a:r>
              <a:rPr lang="hu-HU" dirty="0" smtClean="0">
                <a:solidFill>
                  <a:schemeClr val="tx1"/>
                </a:solidFill>
                <a:latin typeface="Arial Black" pitchFamily="34" charset="0"/>
              </a:rPr>
              <a:t>9.H</a:t>
            </a:r>
            <a:endParaRPr lang="hu-HU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90ADC"/>
            </a:gs>
            <a:gs pos="54000">
              <a:schemeClr val="bg1">
                <a:alpha val="49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ájl:VIA Mini-ITX Form Factor Comparis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7620000" cy="3019425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2411760" y="1052736"/>
            <a:ext cx="3148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dirty="0" smtClean="0">
                <a:latin typeface="Bell MT" pitchFamily="18" charset="0"/>
              </a:rPr>
              <a:t>Fejlődése</a:t>
            </a:r>
            <a:endParaRPr lang="hu-HU" sz="6000" dirty="0">
              <a:latin typeface="Bell MT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9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 rot="21362799">
            <a:off x="457200" y="332657"/>
            <a:ext cx="8229600" cy="3456384"/>
          </a:xfrm>
        </p:spPr>
        <p:txBody>
          <a:bodyPr/>
          <a:lstStyle/>
          <a:p>
            <a:r>
              <a:rPr lang="hu-HU" b="1" dirty="0">
                <a:latin typeface="Californian FB" pitchFamily="18" charset="0"/>
              </a:rPr>
              <a:t>Az alaplap a központi vagy elsődleges áramköri lapkája egy számítógépes vagy más összetett elektronikai rendszernek. A számítógép elektronikus elemei az alaplapra vagy alapkártyára vannak építve. </a:t>
            </a:r>
            <a:endParaRPr lang="hu-HU" dirty="0">
              <a:latin typeface="Californian FB" pitchFamily="18" charset="0"/>
            </a:endParaRPr>
          </a:p>
        </p:txBody>
      </p:sp>
      <p:pic>
        <p:nvPicPr>
          <p:cNvPr id="1026" name="Picture 2" descr="http://www.pc-helpforum.hu/images/alapla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895972"/>
            <a:ext cx="5181743" cy="3962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00B0F0"/>
            </a:gs>
            <a:gs pos="43000">
              <a:srgbClr val="0070C0"/>
            </a:gs>
            <a:gs pos="64000">
              <a:schemeClr val="bg1"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idx="1"/>
          </p:nvPr>
        </p:nvSpPr>
        <p:spPr>
          <a:xfrm>
            <a:off x="467544" y="3645024"/>
            <a:ext cx="8229600" cy="2983901"/>
          </a:xfrm>
        </p:spPr>
        <p:txBody>
          <a:bodyPr/>
          <a:lstStyle/>
          <a:p>
            <a:r>
              <a:rPr lang="hu-HU" b="1" dirty="0">
                <a:latin typeface="Bell MT" pitchFamily="18" charset="0"/>
              </a:rPr>
              <a:t>Az alaplap egy többrétegű nyomtatott áramköri lap, amelyen az egyes elemek fogadására több különböző méretű és alakú csatlakozó, illetve néhány előre beépített eszköz helyezkedik el.</a:t>
            </a:r>
            <a:endParaRPr lang="hu-HU" dirty="0">
              <a:latin typeface="Bell MT" pitchFamily="18" charset="0"/>
            </a:endParaRPr>
          </a:p>
        </p:txBody>
      </p:sp>
      <p:pic>
        <p:nvPicPr>
          <p:cNvPr id="15362" name="Picture 2" descr="http://upload.wikimedia.org/wikipedia/hu/thumb/8/8e/SATA-3.0.jpg/220px-SATA-3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0794">
            <a:off x="2699792" y="260648"/>
            <a:ext cx="3744416" cy="3101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37000"/>
              </a:srgbClr>
            </a:gs>
            <a:gs pos="64000">
              <a:srgbClr val="7030A0"/>
            </a:gs>
            <a:gs pos="78000">
              <a:srgbClr val="FFFF00">
                <a:alpha val="27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 rot="21289806">
            <a:off x="279567" y="554149"/>
            <a:ext cx="8229600" cy="2592288"/>
          </a:xfrm>
        </p:spPr>
        <p:txBody>
          <a:bodyPr>
            <a:normAutofit fontScale="85000" lnSpcReduction="20000"/>
          </a:bodyPr>
          <a:lstStyle/>
          <a:p>
            <a:r>
              <a:rPr lang="hu-HU" b="1" dirty="0" smtClean="0"/>
              <a:t> </a:t>
            </a:r>
            <a:r>
              <a:rPr lang="hu-HU" b="1" dirty="0">
                <a:latin typeface="Book Antiqua" pitchFamily="18" charset="0"/>
              </a:rPr>
              <a:t>Ezek az elemek, illetve a kialakított csatlakozók eleve meghatározzák, hogy az alaplap milyen processzort tud fogadni, milyen frekvencián dolgozik, mekkora a RAM memória, hány és milyen fajtájú bővítőkártyahely található rajta, milyen a felhasználható memória típusa és maximális mérete stb.</a:t>
            </a:r>
            <a:endParaRPr lang="hu-HU" dirty="0">
              <a:latin typeface="Book Antiqua" pitchFamily="18" charset="0"/>
            </a:endParaRPr>
          </a:p>
        </p:txBody>
      </p:sp>
      <p:pic>
        <p:nvPicPr>
          <p:cNvPr id="19458" name="Picture 2" descr="http://pcworld.hu/apix/1004/intel-scc-wafer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645024"/>
            <a:ext cx="4191000" cy="279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D31DA3">
                <a:alpha val="77000"/>
              </a:srgbClr>
            </a:gs>
            <a:gs pos="54000">
              <a:srgbClr val="001A2E">
                <a:alpha val="0"/>
              </a:srgbClr>
            </a:gs>
            <a:gs pos="61000">
              <a:schemeClr val="tx1">
                <a:lumMod val="50000"/>
                <a:lumOff val="50000"/>
                <a:alpha val="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 rot="265819">
            <a:off x="414137" y="574522"/>
            <a:ext cx="8229600" cy="2664296"/>
          </a:xfrm>
        </p:spPr>
        <p:txBody>
          <a:bodyPr>
            <a:normAutofit/>
          </a:bodyPr>
          <a:lstStyle/>
          <a:p>
            <a:r>
              <a:rPr lang="hu-HU" sz="3600" b="1" dirty="0">
                <a:latin typeface="Arabic Typesetting" pitchFamily="66" charset="-78"/>
                <a:cs typeface="Arabic Typesetting" pitchFamily="66" charset="-78"/>
              </a:rPr>
              <a:t>Az alaplapon olyan csatlakozók is találhatók, amelyek a „külső” kapcsolatokra szolgálnak: tápfeszültség, billentyűzet, egér csatlakozó, gombakkumulátor helye a CMOS RAM számára .</a:t>
            </a:r>
          </a:p>
        </p:txBody>
      </p:sp>
      <p:pic>
        <p:nvPicPr>
          <p:cNvPr id="16386" name="Picture 2" descr="http://upload.hardver-teszt.hu/imgs/news/2008/102/blol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33056"/>
            <a:ext cx="4317996" cy="2664296"/>
          </a:xfrm>
          <a:prstGeom prst="rect">
            <a:avLst/>
          </a:prstGeom>
          <a:noFill/>
        </p:spPr>
      </p:pic>
      <p:pic>
        <p:nvPicPr>
          <p:cNvPr id="16388" name="Picture 4" descr="http://www.landcomputer.hu/pic/termekkepek/DISNEY-MM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3384376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00B050"/>
            </a:gs>
            <a:gs pos="54000">
              <a:srgbClr val="001A2E">
                <a:alpha val="0"/>
              </a:srgbClr>
            </a:gs>
            <a:gs pos="61000">
              <a:schemeClr val="tx1">
                <a:lumMod val="50000"/>
                <a:lumOff val="50000"/>
                <a:alpha val="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44008" y="404664"/>
            <a:ext cx="4042792" cy="5721499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>
                <a:latin typeface="Arial Rounded MT Bold" pitchFamily="34" charset="0"/>
              </a:rPr>
              <a:t>A legtöbb mai PC-n az alaplapra rögzíthető (azaz nem beépítve található) a </a:t>
            </a:r>
            <a:r>
              <a:rPr lang="hu-HU" b="1" dirty="0" err="1">
                <a:latin typeface="Arial Rounded MT Bold" pitchFamily="34" charset="0"/>
              </a:rPr>
              <a:t>mikorprocesszor</a:t>
            </a:r>
            <a:r>
              <a:rPr lang="hu-HU" b="1" dirty="0">
                <a:latin typeface="Arial Rounded MT Bold" pitchFamily="34" charset="0"/>
              </a:rPr>
              <a:t>, </a:t>
            </a:r>
            <a:r>
              <a:rPr lang="hu-HU" b="1" dirty="0" err="1">
                <a:latin typeface="Arial Rounded MT Bold" pitchFamily="34" charset="0"/>
              </a:rPr>
              <a:t>a</a:t>
            </a:r>
            <a:r>
              <a:rPr lang="hu-HU" b="1" dirty="0">
                <a:latin typeface="Arial Rounded MT Bold" pitchFamily="34" charset="0"/>
              </a:rPr>
              <a:t> RAM memória, a VGA, és egyéb </a:t>
            </a:r>
            <a:r>
              <a:rPr lang="hu-HU" b="1" dirty="0" err="1">
                <a:latin typeface="Arial Rounded MT Bold" pitchFamily="34" charset="0"/>
              </a:rPr>
              <a:t>bővítőeszközök</a:t>
            </a:r>
            <a:r>
              <a:rPr lang="hu-HU" b="1" dirty="0">
                <a:latin typeface="Arial Rounded MT Bold" pitchFamily="34" charset="0"/>
              </a:rPr>
              <a:t> a megfelelő foglalatokon, síneken, csatlakozókon</a:t>
            </a:r>
            <a:endParaRPr lang="hu-HU" dirty="0">
              <a:latin typeface="Arial Rounded MT Bold" pitchFamily="34" charset="0"/>
            </a:endParaRPr>
          </a:p>
        </p:txBody>
      </p:sp>
      <p:pic>
        <p:nvPicPr>
          <p:cNvPr id="17410" name="Picture 2" descr="[memoria+ram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8163">
            <a:off x="827327" y="3771600"/>
            <a:ext cx="3648180" cy="2736135"/>
          </a:xfrm>
          <a:prstGeom prst="rect">
            <a:avLst/>
          </a:prstGeom>
          <a:noFill/>
        </p:spPr>
      </p:pic>
      <p:pic>
        <p:nvPicPr>
          <p:cNvPr id="17412" name="Picture 4" descr="http://prohardver.hu/dl/upc/2010-03/243489_vga_to_r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2240">
            <a:off x="718558" y="359603"/>
            <a:ext cx="2689537" cy="2799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bg1"/>
            </a:gs>
            <a:gs pos="63000">
              <a:schemeClr val="tx2">
                <a:lumMod val="60000"/>
                <a:lumOff val="40000"/>
                <a:alpha val="33000"/>
              </a:schemeClr>
            </a:gs>
            <a:gs pos="83000">
              <a:schemeClr val="tx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 rot="21372265">
            <a:off x="483859" y="529810"/>
            <a:ext cx="8229600" cy="2941168"/>
          </a:xfrm>
        </p:spPr>
        <p:txBody>
          <a:bodyPr>
            <a:normAutofit lnSpcReduction="10000"/>
          </a:bodyPr>
          <a:lstStyle/>
          <a:p>
            <a:r>
              <a:rPr lang="hu-HU" b="1" dirty="0">
                <a:latin typeface="Agency FB" pitchFamily="34" charset="0"/>
              </a:rPr>
              <a:t>Az ATX szabványú számítógép-házak elterjedésével, és gyakorlati egyeduralmával összhangban a legtöbb külső (azaz a gép házán kívülre mutató) csatlakozó egy meghatározott méretű és helyzetű úgynevezett hátlapi csatlakozóra került. Itt a legtöbb esetben a következőket találjuk:</a:t>
            </a:r>
            <a:endParaRPr lang="hu-HU" dirty="0">
              <a:latin typeface="Agency FB" pitchFamily="34" charset="0"/>
            </a:endParaRPr>
          </a:p>
          <a:p>
            <a:endParaRPr lang="hu-HU" dirty="0">
              <a:latin typeface="Baskerville Old Face" pitchFamily="18" charset="0"/>
            </a:endParaRPr>
          </a:p>
        </p:txBody>
      </p:sp>
      <p:pic>
        <p:nvPicPr>
          <p:cNvPr id="18434" name="Picture 2" descr="http://static.computerworld.hu/oldstuff/upload/hir/2007/02/23/denont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284984"/>
            <a:ext cx="4572000" cy="337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>
                <a:alpha val="81000"/>
              </a:srgbClr>
            </a:gs>
            <a:gs pos="100000">
              <a:srgbClr val="4D0808">
                <a:alpha val="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idx="1"/>
          </p:nvPr>
        </p:nvSpPr>
        <p:spPr>
          <a:xfrm>
            <a:off x="395536" y="3429000"/>
            <a:ext cx="8229600" cy="3201219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hu-HU" dirty="0">
              <a:latin typeface="Agency FB" pitchFamily="34" charset="0"/>
            </a:endParaRPr>
          </a:p>
          <a:p>
            <a:pPr lvl="0"/>
            <a:r>
              <a:rPr lang="hu-HU" b="1" dirty="0">
                <a:latin typeface="Baskerville Old Face" pitchFamily="18" charset="0"/>
              </a:rPr>
              <a:t>Lila PS/2 a billentyűzet, zöld PS/2 az egér számára</a:t>
            </a:r>
            <a:endParaRPr lang="hu-HU" dirty="0">
              <a:latin typeface="Baskerville Old Face" pitchFamily="18" charset="0"/>
            </a:endParaRPr>
          </a:p>
          <a:p>
            <a:pPr lvl="0"/>
            <a:r>
              <a:rPr lang="hu-HU" b="1" dirty="0">
                <a:latin typeface="Baskerville Old Face" pitchFamily="18" charset="0"/>
              </a:rPr>
              <a:t>2-4 (ritkán több) USB 1.1/2.0/3.0</a:t>
            </a:r>
            <a:endParaRPr lang="hu-HU" dirty="0">
              <a:latin typeface="Baskerville Old Face" pitchFamily="18" charset="0"/>
            </a:endParaRPr>
          </a:p>
          <a:p>
            <a:pPr lvl="0"/>
            <a:r>
              <a:rPr lang="hu-HU" b="1" dirty="0">
                <a:latin typeface="Baskerville Old Face" pitchFamily="18" charset="0"/>
              </a:rPr>
              <a:t>3 vagy több 3,5 mm-es </a:t>
            </a:r>
            <a:r>
              <a:rPr lang="hu-HU" b="1" dirty="0" err="1">
                <a:latin typeface="Baskerville Old Face" pitchFamily="18" charset="0"/>
              </a:rPr>
              <a:t>jack</a:t>
            </a:r>
            <a:r>
              <a:rPr lang="hu-HU" b="1" dirty="0">
                <a:latin typeface="Baskerville Old Face" pitchFamily="18" charset="0"/>
              </a:rPr>
              <a:t> hangszóró kimenet(</a:t>
            </a:r>
            <a:r>
              <a:rPr lang="hu-HU" b="1" dirty="0" err="1">
                <a:latin typeface="Baskerville Old Face" pitchFamily="18" charset="0"/>
              </a:rPr>
              <a:t>ek</a:t>
            </a:r>
            <a:r>
              <a:rPr lang="hu-HU" b="1" dirty="0">
                <a:latin typeface="Baskerville Old Face" pitchFamily="18" charset="0"/>
              </a:rPr>
              <a:t>), vonali bemenet (line-in) és mikrofon (</a:t>
            </a:r>
            <a:r>
              <a:rPr lang="hu-HU" b="1" dirty="0" err="1">
                <a:latin typeface="Baskerville Old Face" pitchFamily="18" charset="0"/>
              </a:rPr>
              <a:t>mic</a:t>
            </a:r>
            <a:r>
              <a:rPr lang="hu-HU" b="1" dirty="0">
                <a:latin typeface="Baskerville Old Face" pitchFamily="18" charset="0"/>
              </a:rPr>
              <a:t>) bemenet</a:t>
            </a:r>
            <a:endParaRPr lang="hu-HU" dirty="0">
              <a:latin typeface="Baskerville Old Face" pitchFamily="18" charset="0"/>
            </a:endParaRPr>
          </a:p>
          <a:p>
            <a:endParaRPr lang="hu-HU" dirty="0"/>
          </a:p>
        </p:txBody>
      </p:sp>
      <p:pic>
        <p:nvPicPr>
          <p:cNvPr id="20482" name="Picture 2" descr="http://regicka.buzz.hu/files/usb_le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43182">
            <a:off x="2170355" y="456211"/>
            <a:ext cx="3904535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2908920"/>
          </a:xfrm>
        </p:spPr>
        <p:txBody>
          <a:bodyPr/>
          <a:lstStyle/>
          <a:p>
            <a:pPr lvl="0"/>
            <a:r>
              <a:rPr lang="hu-HU" b="1" dirty="0">
                <a:latin typeface="Perpetua" pitchFamily="18" charset="0"/>
              </a:rPr>
              <a:t>integrált VGA esetén D-SUB , és/vagy DVI</a:t>
            </a:r>
            <a:endParaRPr lang="hu-HU" dirty="0">
              <a:latin typeface="Perpetua" pitchFamily="18" charset="0"/>
            </a:endParaRPr>
          </a:p>
          <a:p>
            <a:pPr lvl="0"/>
            <a:r>
              <a:rPr lang="hu-HU" b="1" dirty="0">
                <a:latin typeface="Perpetua" pitchFamily="18" charset="0"/>
              </a:rPr>
              <a:t>integrált hálózati kártya esetén általában 1 db RJ-45 UTP csatlakozó</a:t>
            </a:r>
            <a:endParaRPr lang="hu-HU" dirty="0">
              <a:latin typeface="Perpetua" pitchFamily="18" charset="0"/>
            </a:endParaRPr>
          </a:p>
          <a:p>
            <a:pPr lvl="0"/>
            <a:r>
              <a:rPr lang="hu-HU" b="1" dirty="0">
                <a:latin typeface="Perpetua" pitchFamily="18" charset="0"/>
              </a:rPr>
              <a:t>egyre ritkábban: 1 db párhuzamos nyomtatóport, 1 vagy 2 db soros port</a:t>
            </a:r>
            <a:endParaRPr lang="hu-HU" dirty="0">
              <a:latin typeface="Perpetua" pitchFamily="18" charset="0"/>
            </a:endParaRPr>
          </a:p>
          <a:p>
            <a:endParaRPr lang="hu-HU" dirty="0"/>
          </a:p>
        </p:txBody>
      </p:sp>
      <p:pic>
        <p:nvPicPr>
          <p:cNvPr id="21506" name="Picture 2" descr="http://www.ngohq.com/images/articles/7800gtx/Pictures/Dual%20D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01008"/>
            <a:ext cx="4104456" cy="3078342"/>
          </a:xfrm>
          <a:prstGeom prst="rect">
            <a:avLst/>
          </a:prstGeom>
          <a:noFill/>
        </p:spPr>
      </p:pic>
      <p:pic>
        <p:nvPicPr>
          <p:cNvPr id="21510" name="Picture 6" descr="http://image.made-in-china.com/4f0j00LCntYdFKfHzW/Cat5e-UTP-Network-Ca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4000500" cy="300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261</Words>
  <Application>Microsoft Office PowerPoint</Application>
  <PresentationFormat>Diavetítés a képernyőre (4:3 oldalarány)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Alaplap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Alaplap</dc:title>
  <dc:creator>Fanni</dc:creator>
  <cp:lastModifiedBy>Fanni</cp:lastModifiedBy>
  <cp:revision>11</cp:revision>
  <dcterms:created xsi:type="dcterms:W3CDTF">2011-05-22T09:59:52Z</dcterms:created>
  <dcterms:modified xsi:type="dcterms:W3CDTF">2011-05-22T11:44:06Z</dcterms:modified>
</cp:coreProperties>
</file>